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handoutMasterIdLst>
    <p:handoutMasterId r:id="rId63"/>
  </p:handoutMasterIdLst>
  <p:sldIdLst>
    <p:sldId id="256" r:id="rId2"/>
    <p:sldId id="257" r:id="rId3"/>
    <p:sldId id="322" r:id="rId4"/>
    <p:sldId id="298" r:id="rId5"/>
    <p:sldId id="313" r:id="rId6"/>
    <p:sldId id="301" r:id="rId7"/>
    <p:sldId id="299" r:id="rId8"/>
    <p:sldId id="300" r:id="rId9"/>
    <p:sldId id="307" r:id="rId10"/>
    <p:sldId id="258" r:id="rId11"/>
    <p:sldId id="302" r:id="rId12"/>
    <p:sldId id="297" r:id="rId13"/>
    <p:sldId id="293" r:id="rId14"/>
    <p:sldId id="259" r:id="rId15"/>
    <p:sldId id="303" r:id="rId16"/>
    <p:sldId id="260" r:id="rId17"/>
    <p:sldId id="304" r:id="rId18"/>
    <p:sldId id="305" r:id="rId19"/>
    <p:sldId id="308" r:id="rId20"/>
    <p:sldId id="261" r:id="rId21"/>
    <p:sldId id="262" r:id="rId22"/>
    <p:sldId id="263" r:id="rId23"/>
    <p:sldId id="309" r:id="rId24"/>
    <p:sldId id="310" r:id="rId25"/>
    <p:sldId id="311" r:id="rId26"/>
    <p:sldId id="312" r:id="rId27"/>
    <p:sldId id="314" r:id="rId28"/>
    <p:sldId id="315" r:id="rId29"/>
    <p:sldId id="316" r:id="rId30"/>
    <p:sldId id="317" r:id="rId31"/>
    <p:sldId id="318" r:id="rId32"/>
    <p:sldId id="319" r:id="rId33"/>
    <p:sldId id="320" r:id="rId34"/>
    <p:sldId id="264" r:id="rId35"/>
    <p:sldId id="265" r:id="rId36"/>
    <p:sldId id="267" r:id="rId37"/>
    <p:sldId id="266" r:id="rId38"/>
    <p:sldId id="268" r:id="rId39"/>
    <p:sldId id="269" r:id="rId40"/>
    <p:sldId id="270" r:id="rId41"/>
    <p:sldId id="271" r:id="rId42"/>
    <p:sldId id="272" r:id="rId43"/>
    <p:sldId id="273" r:id="rId44"/>
    <p:sldId id="274" r:id="rId45"/>
    <p:sldId id="275" r:id="rId46"/>
    <p:sldId id="276" r:id="rId47"/>
    <p:sldId id="277" r:id="rId48"/>
    <p:sldId id="278" r:id="rId49"/>
    <p:sldId id="279" r:id="rId50"/>
    <p:sldId id="294" r:id="rId51"/>
    <p:sldId id="280" r:id="rId52"/>
    <p:sldId id="281" r:id="rId53"/>
    <p:sldId id="296" r:id="rId54"/>
    <p:sldId id="282" r:id="rId55"/>
    <p:sldId id="283" r:id="rId56"/>
    <p:sldId id="284" r:id="rId57"/>
    <p:sldId id="285" r:id="rId58"/>
    <p:sldId id="325" r:id="rId59"/>
    <p:sldId id="326" r:id="rId60"/>
    <p:sldId id="327" r:id="rId61"/>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FFFF"/>
    <a:srgbClr val="D3D3D3"/>
    <a:srgbClr val="FF0000"/>
    <a:srgbClr val="FFCC66"/>
    <a:srgbClr val="33CCFF"/>
    <a:srgbClr val="FF6600"/>
    <a:srgbClr val="00FFFF"/>
    <a:srgbClr val="33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64" autoAdjust="0"/>
    <p:restoredTop sz="94660"/>
  </p:normalViewPr>
  <p:slideViewPr>
    <p:cSldViewPr>
      <p:cViewPr varScale="1">
        <p:scale>
          <a:sx n="68" d="100"/>
          <a:sy n="68" d="100"/>
        </p:scale>
        <p:origin x="-14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3006" y="-114"/>
      </p:cViewPr>
      <p:guideLst>
        <p:guide orient="horz" pos="3223"/>
        <p:guide pos="223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en-US"/>
          </a:p>
        </p:txBody>
      </p:sp>
      <p:sp>
        <p:nvSpPr>
          <p:cNvPr id="102403"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p>
        </p:txBody>
      </p:sp>
      <p:sp>
        <p:nvSpPr>
          <p:cNvPr id="7680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5"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06"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en-US"/>
          </a:p>
        </p:txBody>
      </p:sp>
      <p:sp>
        <p:nvSpPr>
          <p:cNvPr id="102407"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240607FF-F996-4261-A59D-E318C62E96AD}" type="slidenum">
              <a:rPr lang="en-US"/>
              <a:pPr>
                <a:defRPr/>
              </a:pPr>
              <a:t>‹#›</a:t>
            </a:fld>
            <a:endParaRPr lang="en-US"/>
          </a:p>
        </p:txBody>
      </p:sp>
    </p:spTree>
    <p:extLst>
      <p:ext uri="{BB962C8B-B14F-4D97-AF65-F5344CB8AC3E}">
        <p14:creationId xmlns="" xmlns:p14="http://schemas.microsoft.com/office/powerpoint/2010/main" val="1574961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778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D00037E3-B31E-45FF-8206-2180AE69A1F3}" type="slidenum">
              <a:rPr lang="en-US" sz="1300" smtClean="0"/>
              <a:pPr eaLnBrk="1" hangingPunct="1"/>
              <a:t>1</a:t>
            </a:fld>
            <a:endParaRPr lang="en-US" sz="13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870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11E95556-B904-4DE2-B165-E301F907568D}" type="slidenum">
              <a:rPr lang="en-US" sz="1300" smtClean="0"/>
              <a:pPr eaLnBrk="1" hangingPunct="1"/>
              <a:t>10</a:t>
            </a:fld>
            <a:endParaRPr lang="en-US" sz="13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880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D6CE823C-5F67-4518-ADA7-CAEC5387B6C9}" type="slidenum">
              <a:rPr lang="en-US" sz="1300" smtClean="0"/>
              <a:pPr eaLnBrk="1" hangingPunct="1"/>
              <a:t>11</a:t>
            </a:fld>
            <a:endParaRPr lang="en-US" sz="13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890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33235426-520B-44AF-AEB3-0399528A0AC6}" type="slidenum">
              <a:rPr lang="en-US" sz="1300" smtClean="0"/>
              <a:pPr eaLnBrk="1" hangingPunct="1"/>
              <a:t>12</a:t>
            </a:fld>
            <a:endParaRPr lang="en-US" sz="13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901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89F86E20-F614-4A84-BAD5-455FF8E39852}" type="slidenum">
              <a:rPr lang="en-US" sz="1300" smtClean="0"/>
              <a:pPr eaLnBrk="1" hangingPunct="1"/>
              <a:t>13</a:t>
            </a:fld>
            <a:endParaRPr lang="en-US" sz="13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911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17B069E9-6B2E-4E0E-BB6C-64C038E09089}" type="slidenum">
              <a:rPr lang="en-US" sz="1300" smtClean="0"/>
              <a:pPr eaLnBrk="1" hangingPunct="1"/>
              <a:t>14</a:t>
            </a:fld>
            <a:endParaRPr lang="en-US" sz="13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921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CD5D9A40-8A9B-4A11-9C72-899430D50B51}" type="slidenum">
              <a:rPr lang="en-US" sz="1300" smtClean="0"/>
              <a:pPr eaLnBrk="1" hangingPunct="1"/>
              <a:t>15</a:t>
            </a:fld>
            <a:endParaRPr lang="en-US" sz="13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931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7DBCD011-D10F-4E9C-B232-58C2C06E3EB8}" type="slidenum">
              <a:rPr lang="en-US" sz="1300" smtClean="0"/>
              <a:pPr eaLnBrk="1" hangingPunct="1"/>
              <a:t>16</a:t>
            </a:fld>
            <a:endParaRPr lang="en-US" sz="13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942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0C9CEDE4-15EC-40A2-A775-7C76C9463EC4}" type="slidenum">
              <a:rPr lang="en-US" sz="1300" smtClean="0"/>
              <a:pPr eaLnBrk="1" hangingPunct="1"/>
              <a:t>17</a:t>
            </a:fld>
            <a:endParaRPr lang="en-US" sz="13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DD2E161C-2E59-408B-BE60-DACF52275613}" type="slidenum">
              <a:rPr lang="en-US" sz="1300" smtClean="0"/>
              <a:pPr eaLnBrk="1" hangingPunct="1"/>
              <a:t>18</a:t>
            </a:fld>
            <a:endParaRPr lang="en-US" sz="13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962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ED14894E-7D11-42E6-B029-5B5D08383286}" type="slidenum">
              <a:rPr lang="en-US" sz="1300" smtClean="0"/>
              <a:pPr eaLnBrk="1" hangingPunct="1"/>
              <a:t>19</a:t>
            </a:fld>
            <a:endParaRPr lang="en-US" sz="13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788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82EB4CDD-A79B-41BC-BE86-DEECC7AF6813}" type="slidenum">
              <a:rPr lang="en-US" sz="1300" smtClean="0"/>
              <a:pPr eaLnBrk="1" hangingPunct="1"/>
              <a:t>2</a:t>
            </a:fld>
            <a:endParaRPr lang="en-US" sz="13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972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2A3194DA-C77C-4D1B-BE2A-A4B5604BC060}" type="slidenum">
              <a:rPr lang="en-US" sz="1300" smtClean="0"/>
              <a:pPr eaLnBrk="1" hangingPunct="1"/>
              <a:t>20</a:t>
            </a:fld>
            <a:endParaRPr lang="en-US" sz="13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983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A791840C-D419-43CA-9A24-1E0957DD4B2B}" type="slidenum">
              <a:rPr lang="en-US" sz="1300" smtClean="0"/>
              <a:pPr eaLnBrk="1" hangingPunct="1"/>
              <a:t>21</a:t>
            </a:fld>
            <a:endParaRPr lang="en-US" sz="13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993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230B5B1F-5D69-4F21-A0A0-701DA6F152E9}" type="slidenum">
              <a:rPr lang="en-US" sz="1300" smtClean="0"/>
              <a:pPr eaLnBrk="1" hangingPunct="1"/>
              <a:t>22</a:t>
            </a:fld>
            <a:endParaRPr lang="en-US" sz="13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003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625BA75F-943B-4544-BBD2-ED729328D667}" type="slidenum">
              <a:rPr lang="en-US" sz="1300" smtClean="0"/>
              <a:pPr eaLnBrk="1" hangingPunct="1"/>
              <a:t>23</a:t>
            </a:fld>
            <a:endParaRPr lang="en-US" sz="13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013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2C83C42D-2F96-438D-A522-BAF961062977}" type="slidenum">
              <a:rPr lang="en-US" sz="1300" smtClean="0"/>
              <a:pPr eaLnBrk="1" hangingPunct="1"/>
              <a:t>24</a:t>
            </a:fld>
            <a:endParaRPr lang="en-US" sz="13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024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51EE2039-EB36-4B06-8DD1-CB6D69564B16}" type="slidenum">
              <a:rPr lang="en-US" sz="1300" smtClean="0"/>
              <a:pPr eaLnBrk="1" hangingPunct="1"/>
              <a:t>25</a:t>
            </a:fld>
            <a:endParaRPr lang="en-US" sz="13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034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6AEF874D-D541-48ED-9092-A41BAB6971F4}" type="slidenum">
              <a:rPr lang="en-US" sz="1300" smtClean="0"/>
              <a:pPr eaLnBrk="1" hangingPunct="1"/>
              <a:t>26</a:t>
            </a:fld>
            <a:endParaRPr lang="en-US" sz="13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044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4F027E00-1389-47B9-BA95-B4F2386DEAA4}" type="slidenum">
              <a:rPr lang="en-US" sz="1300" smtClean="0"/>
              <a:pPr eaLnBrk="1" hangingPunct="1"/>
              <a:t>27</a:t>
            </a:fld>
            <a:endParaRPr lang="en-US" sz="13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054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AA7C3773-B915-4DF9-B635-FC150AC2BA0B}" type="slidenum">
              <a:rPr lang="en-US" sz="1300" smtClean="0"/>
              <a:pPr eaLnBrk="1" hangingPunct="1"/>
              <a:t>28</a:t>
            </a:fld>
            <a:endParaRPr lang="en-US" sz="13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065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31BC4CCC-E22E-46DF-A520-536CA8769C34}" type="slidenum">
              <a:rPr lang="en-US" sz="1300" smtClean="0"/>
              <a:pPr eaLnBrk="1" hangingPunct="1"/>
              <a:t>29</a:t>
            </a:fld>
            <a:endParaRPr lang="en-US" sz="13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798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74A9A061-864F-4727-BD1F-23E44B247176}" type="slidenum">
              <a:rPr lang="en-US" sz="1300" smtClean="0"/>
              <a:pPr eaLnBrk="1" hangingPunct="1"/>
              <a:t>3</a:t>
            </a:fld>
            <a:endParaRPr lang="en-US" sz="13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075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2C8F17C2-8F43-4FBF-9002-8FA80F769FB3}" type="slidenum">
              <a:rPr lang="en-US" sz="1300" smtClean="0"/>
              <a:pPr eaLnBrk="1" hangingPunct="1"/>
              <a:t>30</a:t>
            </a:fld>
            <a:endParaRPr lang="en-US" sz="13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085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15128B04-40CF-4F9D-98DD-874F25EBA851}" type="slidenum">
              <a:rPr lang="en-US" sz="1300" smtClean="0"/>
              <a:pPr eaLnBrk="1" hangingPunct="1"/>
              <a:t>31</a:t>
            </a:fld>
            <a:endParaRPr lang="en-US" sz="13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095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700AB5C3-1E30-400E-A938-72E74C6BF6BF}" type="slidenum">
              <a:rPr lang="en-US" sz="1300" smtClean="0"/>
              <a:pPr eaLnBrk="1" hangingPunct="1"/>
              <a:t>32</a:t>
            </a:fld>
            <a:endParaRPr lang="en-US" sz="13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105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A0CA2179-0AE4-403C-BD2B-5613C7682814}" type="slidenum">
              <a:rPr lang="en-US" sz="1300" smtClean="0"/>
              <a:pPr eaLnBrk="1" hangingPunct="1"/>
              <a:t>33</a:t>
            </a:fld>
            <a:endParaRPr lang="en-US" sz="13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116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0C77C09A-B0FF-4D38-AC4D-7BE1A3F79834}" type="slidenum">
              <a:rPr lang="en-US" sz="1300" smtClean="0"/>
              <a:pPr eaLnBrk="1" hangingPunct="1"/>
              <a:t>34</a:t>
            </a:fld>
            <a:endParaRPr lang="en-US" sz="13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126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D30DD9F5-6F7D-4983-82C3-40CCE654CD6B}" type="slidenum">
              <a:rPr lang="en-US" sz="1300" smtClean="0"/>
              <a:pPr eaLnBrk="1" hangingPunct="1"/>
              <a:t>35</a:t>
            </a:fld>
            <a:endParaRPr lang="en-US" sz="130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136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E3E5DFA5-DDD3-43D7-9C50-7DA321B7BDFE}" type="slidenum">
              <a:rPr lang="en-US" sz="1300" smtClean="0"/>
              <a:pPr eaLnBrk="1" hangingPunct="1"/>
              <a:t>36</a:t>
            </a:fld>
            <a:endParaRPr lang="en-US" sz="13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146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21D49B5E-A2D0-45D2-B3AE-881373CDEA6B}" type="slidenum">
              <a:rPr lang="en-US" sz="1300" smtClean="0"/>
              <a:pPr eaLnBrk="1" hangingPunct="1"/>
              <a:t>37</a:t>
            </a:fld>
            <a:endParaRPr lang="en-US" sz="13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157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2F925ADA-7E00-4AD8-9B8A-215D3E3CF991}" type="slidenum">
              <a:rPr lang="en-US" sz="1300" smtClean="0"/>
              <a:pPr eaLnBrk="1" hangingPunct="1"/>
              <a:t>38</a:t>
            </a:fld>
            <a:endParaRPr lang="en-US" sz="13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DEE54FA1-78D8-4E52-BB0F-4E9D61DAA947}" type="slidenum">
              <a:rPr lang="en-US" sz="1300" smtClean="0"/>
              <a:pPr eaLnBrk="1" hangingPunct="1"/>
              <a:t>39</a:t>
            </a:fld>
            <a:endParaRPr lang="en-US" sz="13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809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2647EBE2-79CC-463F-AAC1-D3420DB9F68C}" type="slidenum">
              <a:rPr lang="en-US" sz="1300" smtClean="0"/>
              <a:pPr eaLnBrk="1" hangingPunct="1"/>
              <a:t>4</a:t>
            </a:fld>
            <a:endParaRPr lang="en-US" sz="130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177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DB5F1BE1-A4D7-4369-847F-3CD852EC226C}" type="slidenum">
              <a:rPr lang="en-US" sz="1300" smtClean="0"/>
              <a:pPr eaLnBrk="1" hangingPunct="1"/>
              <a:t>40</a:t>
            </a:fld>
            <a:endParaRPr lang="en-US" sz="130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187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DE3FF6D5-67BE-4849-BA29-368A319DFB6B}" type="slidenum">
              <a:rPr lang="en-US" sz="1300" smtClean="0"/>
              <a:pPr eaLnBrk="1" hangingPunct="1"/>
              <a:t>41</a:t>
            </a:fld>
            <a:endParaRPr lang="en-US" sz="130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198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453984DD-BC57-4FB1-9DB8-90B2EA764EE5}" type="slidenum">
              <a:rPr lang="en-US" sz="1300" smtClean="0"/>
              <a:pPr eaLnBrk="1" hangingPunct="1"/>
              <a:t>42</a:t>
            </a:fld>
            <a:endParaRPr lang="en-US" sz="130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08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58369A7B-D42F-48F5-ADD2-E34D128FD2EC}" type="slidenum">
              <a:rPr lang="en-US" sz="1300" smtClean="0"/>
              <a:pPr eaLnBrk="1" hangingPunct="1"/>
              <a:t>43</a:t>
            </a:fld>
            <a:endParaRPr lang="en-US" sz="130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18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52AEBA49-361C-481F-8948-1C493DB2964C}" type="slidenum">
              <a:rPr lang="en-US" sz="1300" smtClean="0"/>
              <a:pPr eaLnBrk="1" hangingPunct="1"/>
              <a:t>44</a:t>
            </a:fld>
            <a:endParaRPr lang="en-US" sz="130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28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95032690-184A-4851-9DE3-CF62D26A80A3}" type="slidenum">
              <a:rPr lang="en-US" sz="1300" smtClean="0"/>
              <a:pPr eaLnBrk="1" hangingPunct="1"/>
              <a:t>45</a:t>
            </a:fld>
            <a:endParaRPr lang="en-US" sz="1300"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39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99150BA8-59A4-48AB-A654-5A3119A30239}" type="slidenum">
              <a:rPr lang="en-US" sz="1300" smtClean="0"/>
              <a:pPr eaLnBrk="1" hangingPunct="1"/>
              <a:t>46</a:t>
            </a:fld>
            <a:endParaRPr lang="en-US" sz="1300"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49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4C82EA29-3484-4B78-A524-3B2D00F8AFD2}" type="slidenum">
              <a:rPr lang="en-US" sz="1300" smtClean="0"/>
              <a:pPr eaLnBrk="1" hangingPunct="1"/>
              <a:t>47</a:t>
            </a:fld>
            <a:endParaRPr lang="en-US" sz="1300"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59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EC572A85-2B9E-414C-828D-16BFAED0E777}" type="slidenum">
              <a:rPr lang="en-US" sz="1300" smtClean="0"/>
              <a:pPr eaLnBrk="1" hangingPunct="1"/>
              <a:t>48</a:t>
            </a:fld>
            <a:endParaRPr lang="en-US" sz="1300"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69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F3F07AB2-949C-4AFB-979E-CC79E36F6EDF}" type="slidenum">
              <a:rPr lang="en-US" sz="1300" smtClean="0"/>
              <a:pPr eaLnBrk="1" hangingPunct="1"/>
              <a:t>49</a:t>
            </a:fld>
            <a:endParaRPr lang="en-US" sz="13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819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6DED4D21-E4C4-459A-A561-61E63462CA6B}" type="slidenum">
              <a:rPr lang="en-US" sz="1300" smtClean="0"/>
              <a:pPr eaLnBrk="1" hangingPunct="1"/>
              <a:t>5</a:t>
            </a:fld>
            <a:endParaRPr lang="en-US" sz="1300"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80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69135A31-2E45-4C4F-9D75-205763659FF0}" type="slidenum">
              <a:rPr lang="en-US" sz="1300" smtClean="0"/>
              <a:pPr eaLnBrk="1" hangingPunct="1"/>
              <a:t>50</a:t>
            </a:fld>
            <a:endParaRPr lang="en-US" sz="1300"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90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DCBA3BD5-927E-4A70-ABB1-6F7A75EBEDE4}" type="slidenum">
              <a:rPr lang="en-US" sz="1300" smtClean="0"/>
              <a:pPr eaLnBrk="1" hangingPunct="1"/>
              <a:t>51</a:t>
            </a:fld>
            <a:endParaRPr lang="en-US" sz="1300"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00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A0D52948-BE70-4185-BA15-EACB85C4F67A}" type="slidenum">
              <a:rPr lang="en-US" sz="1300" smtClean="0"/>
              <a:pPr eaLnBrk="1" hangingPunct="1"/>
              <a:t>52</a:t>
            </a:fld>
            <a:endParaRPr lang="en-US" sz="1300"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10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129163C8-D88F-44A7-ACC7-157E5993E32D}" type="slidenum">
              <a:rPr lang="en-US" sz="1300" smtClean="0"/>
              <a:pPr eaLnBrk="1" hangingPunct="1"/>
              <a:t>53</a:t>
            </a:fld>
            <a:endParaRPr lang="en-US" sz="1300"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21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406D1823-44F0-4101-88AE-05A50B535D12}" type="slidenum">
              <a:rPr lang="en-US" sz="1300" smtClean="0"/>
              <a:pPr eaLnBrk="1" hangingPunct="1"/>
              <a:t>54</a:t>
            </a:fld>
            <a:endParaRPr lang="en-US" sz="1300"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31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F0802397-A81C-493B-A096-D743AF764A86}" type="slidenum">
              <a:rPr lang="en-US" sz="1300" smtClean="0"/>
              <a:pPr eaLnBrk="1" hangingPunct="1"/>
              <a:t>55</a:t>
            </a:fld>
            <a:endParaRPr lang="en-US" sz="1300"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41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D7A762DC-3AD2-4C39-8929-D37EC8BCC708}" type="slidenum">
              <a:rPr lang="en-US" sz="1300" smtClean="0"/>
              <a:pPr eaLnBrk="1" hangingPunct="1"/>
              <a:t>56</a:t>
            </a:fld>
            <a:endParaRPr lang="en-US" sz="1300"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51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E7DE824A-2D0E-466B-848A-A0D864F1A7EF}" type="slidenum">
              <a:rPr lang="en-US" sz="1300" smtClean="0"/>
              <a:pPr eaLnBrk="1" hangingPunct="1"/>
              <a:t>57</a:t>
            </a:fld>
            <a:endParaRPr lang="en-US" sz="1300"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61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BF497585-3ABA-4111-92F7-2A0A945D1DF5}" type="slidenum">
              <a:rPr lang="en-US" sz="1300" smtClean="0"/>
              <a:pPr eaLnBrk="1" hangingPunct="1"/>
              <a:t>58</a:t>
            </a:fld>
            <a:endParaRPr lang="en-US" sz="1300"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72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A7B04335-8B3B-46E8-8E6D-039466020CF4}" type="slidenum">
              <a:rPr lang="en-US" sz="1300" smtClean="0"/>
              <a:pPr eaLnBrk="1" hangingPunct="1"/>
              <a:t>59</a:t>
            </a:fld>
            <a:endParaRPr lang="en-US" sz="13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829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36017FDF-1AFB-4397-9B74-B63C22602D59}" type="slidenum">
              <a:rPr lang="en-US" sz="1300" smtClean="0"/>
              <a:pPr eaLnBrk="1" hangingPunct="1"/>
              <a:t>6</a:t>
            </a:fld>
            <a:endParaRPr lang="en-US" sz="130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82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FE9E0C3D-6BFD-4530-A2BE-2F55194502EA}" type="slidenum">
              <a:rPr lang="en-US" sz="1300" smtClean="0"/>
              <a:pPr eaLnBrk="1" hangingPunct="1"/>
              <a:t>60</a:t>
            </a:fld>
            <a:endParaRPr lang="en-US" sz="13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839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D84D0C29-7D4A-45B1-8C3C-ED2B34F701C0}" type="slidenum">
              <a:rPr lang="en-US" sz="1300" smtClean="0"/>
              <a:pPr eaLnBrk="1" hangingPunct="1"/>
              <a:t>7</a:t>
            </a:fld>
            <a:endParaRPr lang="en-US" sz="13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849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2D68A11C-E656-4D6F-B669-1405B43E3DEE}" type="slidenum">
              <a:rPr lang="en-US" sz="1300" smtClean="0"/>
              <a:pPr eaLnBrk="1" hangingPunct="1"/>
              <a:t>8</a:t>
            </a:fld>
            <a:endParaRPr lang="en-US" sz="13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860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pPr eaLnBrk="1" hangingPunct="1"/>
            <a:fld id="{BD116E76-89F0-4465-9FAD-25EFB06A9D55}" type="slidenum">
              <a:rPr lang="en-US" sz="1300" smtClean="0"/>
              <a:pPr eaLnBrk="1" hangingPunct="1"/>
              <a:t>9</a:t>
            </a:fld>
            <a:endParaRPr lang="en-US" sz="13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3024188" y="46038"/>
            <a:ext cx="3144837" cy="1046162"/>
          </a:xfrm>
          <a:custGeom>
            <a:avLst/>
            <a:gdLst>
              <a:gd name="T0" fmla="*/ 26 w 1981"/>
              <a:gd name="T1" fmla="*/ 107 h 659"/>
              <a:gd name="T2" fmla="*/ 42 w 1981"/>
              <a:gd name="T3" fmla="*/ 100 h 659"/>
              <a:gd name="T4" fmla="*/ 717 w 1981"/>
              <a:gd name="T5" fmla="*/ 100 h 659"/>
              <a:gd name="T6" fmla="*/ 767 w 1981"/>
              <a:gd name="T7" fmla="*/ 64 h 659"/>
              <a:gd name="T8" fmla="*/ 801 w 1981"/>
              <a:gd name="T9" fmla="*/ 44 h 659"/>
              <a:gd name="T10" fmla="*/ 835 w 1981"/>
              <a:gd name="T11" fmla="*/ 28 h 659"/>
              <a:gd name="T12" fmla="*/ 877 w 1981"/>
              <a:gd name="T13" fmla="*/ 18 h 659"/>
              <a:gd name="T14" fmla="*/ 917 w 1981"/>
              <a:gd name="T15" fmla="*/ 9 h 659"/>
              <a:gd name="T16" fmla="*/ 960 w 1981"/>
              <a:gd name="T17" fmla="*/ 4 h 659"/>
              <a:gd name="T18" fmla="*/ 1014 w 1981"/>
              <a:gd name="T19" fmla="*/ 0 h 659"/>
              <a:gd name="T20" fmla="*/ 1076 w 1981"/>
              <a:gd name="T21" fmla="*/ 9 h 659"/>
              <a:gd name="T22" fmla="*/ 1133 w 1981"/>
              <a:gd name="T23" fmla="*/ 24 h 659"/>
              <a:gd name="T24" fmla="*/ 1174 w 1981"/>
              <a:gd name="T25" fmla="*/ 44 h 659"/>
              <a:gd name="T26" fmla="*/ 1219 w 1981"/>
              <a:gd name="T27" fmla="*/ 64 h 659"/>
              <a:gd name="T28" fmla="*/ 1247 w 1981"/>
              <a:gd name="T29" fmla="*/ 82 h 659"/>
              <a:gd name="T30" fmla="*/ 1273 w 1981"/>
              <a:gd name="T31" fmla="*/ 103 h 659"/>
              <a:gd name="T32" fmla="*/ 1919 w 1981"/>
              <a:gd name="T33" fmla="*/ 100 h 659"/>
              <a:gd name="T34" fmla="*/ 1941 w 1981"/>
              <a:gd name="T35" fmla="*/ 105 h 659"/>
              <a:gd name="T36" fmla="*/ 1956 w 1981"/>
              <a:gd name="T37" fmla="*/ 116 h 659"/>
              <a:gd name="T38" fmla="*/ 1970 w 1981"/>
              <a:gd name="T39" fmla="*/ 146 h 659"/>
              <a:gd name="T40" fmla="*/ 1978 w 1981"/>
              <a:gd name="T41" fmla="*/ 180 h 659"/>
              <a:gd name="T42" fmla="*/ 1980 w 1981"/>
              <a:gd name="T43" fmla="*/ 220 h 659"/>
              <a:gd name="T44" fmla="*/ 1980 w 1981"/>
              <a:gd name="T45" fmla="*/ 559 h 659"/>
              <a:gd name="T46" fmla="*/ 1284 w 1981"/>
              <a:gd name="T47" fmla="*/ 560 h 659"/>
              <a:gd name="T48" fmla="*/ 1112 w 1981"/>
              <a:gd name="T49" fmla="*/ 656 h 659"/>
              <a:gd name="T50" fmla="*/ 829 w 1981"/>
              <a:gd name="T51" fmla="*/ 658 h 659"/>
              <a:gd name="T52" fmla="*/ 694 w 1981"/>
              <a:gd name="T53" fmla="*/ 554 h 659"/>
              <a:gd name="T54" fmla="*/ 74 w 1981"/>
              <a:gd name="T55" fmla="*/ 559 h 659"/>
              <a:gd name="T56" fmla="*/ 0 w 1981"/>
              <a:gd name="T57" fmla="*/ 559 h 659"/>
              <a:gd name="T58" fmla="*/ 0 w 1981"/>
              <a:gd name="T59" fmla="*/ 243 h 659"/>
              <a:gd name="T60" fmla="*/ 0 w 1981"/>
              <a:gd name="T61" fmla="*/ 196 h 659"/>
              <a:gd name="T62" fmla="*/ 8 w 1981"/>
              <a:gd name="T63" fmla="*/ 151 h 659"/>
              <a:gd name="T64" fmla="*/ 15 w 1981"/>
              <a:gd name="T65" fmla="*/ 128 h 659"/>
              <a:gd name="T66" fmla="*/ 26 w 1981"/>
              <a:gd name="T67" fmla="*/ 107 h 6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81" h="659">
                <a:moveTo>
                  <a:pt x="26" y="107"/>
                </a:moveTo>
                <a:lnTo>
                  <a:pt x="42" y="100"/>
                </a:lnTo>
                <a:lnTo>
                  <a:pt x="717" y="100"/>
                </a:lnTo>
                <a:lnTo>
                  <a:pt x="767" y="64"/>
                </a:lnTo>
                <a:lnTo>
                  <a:pt x="801" y="44"/>
                </a:lnTo>
                <a:lnTo>
                  <a:pt x="835" y="28"/>
                </a:lnTo>
                <a:lnTo>
                  <a:pt x="877" y="18"/>
                </a:lnTo>
                <a:lnTo>
                  <a:pt x="917" y="9"/>
                </a:lnTo>
                <a:lnTo>
                  <a:pt x="960" y="4"/>
                </a:lnTo>
                <a:lnTo>
                  <a:pt x="1014" y="0"/>
                </a:lnTo>
                <a:lnTo>
                  <a:pt x="1076" y="9"/>
                </a:lnTo>
                <a:lnTo>
                  <a:pt x="1133" y="24"/>
                </a:lnTo>
                <a:lnTo>
                  <a:pt x="1174" y="44"/>
                </a:lnTo>
                <a:lnTo>
                  <a:pt x="1219" y="64"/>
                </a:lnTo>
                <a:lnTo>
                  <a:pt x="1247" y="82"/>
                </a:lnTo>
                <a:lnTo>
                  <a:pt x="1273" y="103"/>
                </a:lnTo>
                <a:lnTo>
                  <a:pt x="1919" y="100"/>
                </a:lnTo>
                <a:lnTo>
                  <a:pt x="1941" y="105"/>
                </a:lnTo>
                <a:lnTo>
                  <a:pt x="1956" y="116"/>
                </a:lnTo>
                <a:lnTo>
                  <a:pt x="1970" y="146"/>
                </a:lnTo>
                <a:lnTo>
                  <a:pt x="1978" y="180"/>
                </a:lnTo>
                <a:lnTo>
                  <a:pt x="1980" y="220"/>
                </a:lnTo>
                <a:lnTo>
                  <a:pt x="1980" y="559"/>
                </a:lnTo>
                <a:lnTo>
                  <a:pt x="1284" y="560"/>
                </a:lnTo>
                <a:lnTo>
                  <a:pt x="1112" y="656"/>
                </a:lnTo>
                <a:lnTo>
                  <a:pt x="829" y="658"/>
                </a:lnTo>
                <a:lnTo>
                  <a:pt x="694" y="554"/>
                </a:lnTo>
                <a:lnTo>
                  <a:pt x="74" y="559"/>
                </a:lnTo>
                <a:lnTo>
                  <a:pt x="0" y="559"/>
                </a:lnTo>
                <a:lnTo>
                  <a:pt x="0" y="243"/>
                </a:lnTo>
                <a:lnTo>
                  <a:pt x="0" y="196"/>
                </a:lnTo>
                <a:lnTo>
                  <a:pt x="8" y="151"/>
                </a:lnTo>
                <a:lnTo>
                  <a:pt x="15" y="128"/>
                </a:lnTo>
                <a:lnTo>
                  <a:pt x="26" y="107"/>
                </a:lnTo>
              </a:path>
            </a:pathLst>
          </a:custGeom>
          <a:gradFill rotWithShape="0">
            <a:gsLst>
              <a:gs pos="0">
                <a:srgbClr val="00CCFF"/>
              </a:gs>
              <a:gs pos="50000">
                <a:srgbClr val="FFFFFF"/>
              </a:gs>
              <a:gs pos="100000">
                <a:srgbClr val="00CCFF"/>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5" name="Oval 3"/>
          <p:cNvSpPr>
            <a:spLocks noChangeArrowheads="1"/>
          </p:cNvSpPr>
          <p:nvPr/>
        </p:nvSpPr>
        <p:spPr bwMode="auto">
          <a:xfrm>
            <a:off x="4003675" y="57150"/>
            <a:ext cx="1217613" cy="1079500"/>
          </a:xfrm>
          <a:prstGeom prst="ellipse">
            <a:avLst/>
          </a:prstGeom>
          <a:gradFill rotWithShape="0">
            <a:gsLst>
              <a:gs pos="0">
                <a:srgbClr val="00CCFF"/>
              </a:gs>
              <a:gs pos="100000">
                <a:srgbClr val="FFFFFF"/>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kumimoji="1" lang="en-IN"/>
          </a:p>
        </p:txBody>
      </p:sp>
      <p:sp>
        <p:nvSpPr>
          <p:cNvPr id="6" name="Freeform 4"/>
          <p:cNvSpPr>
            <a:spLocks/>
          </p:cNvSpPr>
          <p:nvPr/>
        </p:nvSpPr>
        <p:spPr bwMode="auto">
          <a:xfrm>
            <a:off x="3022600" y="684213"/>
            <a:ext cx="3146425" cy="485775"/>
          </a:xfrm>
          <a:custGeom>
            <a:avLst/>
            <a:gdLst>
              <a:gd name="T0" fmla="*/ 96 w 1982"/>
              <a:gd name="T1" fmla="*/ 68 h 306"/>
              <a:gd name="T2" fmla="*/ 156 w 1982"/>
              <a:gd name="T3" fmla="*/ 68 h 306"/>
              <a:gd name="T4" fmla="*/ 203 w 1982"/>
              <a:gd name="T5" fmla="*/ 101 h 306"/>
              <a:gd name="T6" fmla="*/ 279 w 1982"/>
              <a:gd name="T7" fmla="*/ 82 h 306"/>
              <a:gd name="T8" fmla="*/ 366 w 1982"/>
              <a:gd name="T9" fmla="*/ 71 h 306"/>
              <a:gd name="T10" fmla="*/ 427 w 1982"/>
              <a:gd name="T11" fmla="*/ 92 h 306"/>
              <a:gd name="T12" fmla="*/ 493 w 1982"/>
              <a:gd name="T13" fmla="*/ 82 h 306"/>
              <a:gd name="T14" fmla="*/ 599 w 1982"/>
              <a:gd name="T15" fmla="*/ 87 h 306"/>
              <a:gd name="T16" fmla="*/ 667 w 1982"/>
              <a:gd name="T17" fmla="*/ 101 h 306"/>
              <a:gd name="T18" fmla="*/ 766 w 1982"/>
              <a:gd name="T19" fmla="*/ 128 h 306"/>
              <a:gd name="T20" fmla="*/ 814 w 1982"/>
              <a:gd name="T21" fmla="*/ 158 h 306"/>
              <a:gd name="T22" fmla="*/ 850 w 1982"/>
              <a:gd name="T23" fmla="*/ 208 h 306"/>
              <a:gd name="T24" fmla="*/ 917 w 1982"/>
              <a:gd name="T25" fmla="*/ 206 h 306"/>
              <a:gd name="T26" fmla="*/ 979 w 1982"/>
              <a:gd name="T27" fmla="*/ 222 h 306"/>
              <a:gd name="T28" fmla="*/ 1033 w 1982"/>
              <a:gd name="T29" fmla="*/ 210 h 306"/>
              <a:gd name="T30" fmla="*/ 1091 w 1982"/>
              <a:gd name="T31" fmla="*/ 194 h 306"/>
              <a:gd name="T32" fmla="*/ 1156 w 1982"/>
              <a:gd name="T33" fmla="*/ 162 h 306"/>
              <a:gd name="T34" fmla="*/ 1220 w 1982"/>
              <a:gd name="T35" fmla="*/ 109 h 306"/>
              <a:gd name="T36" fmla="*/ 1291 w 1982"/>
              <a:gd name="T37" fmla="*/ 83 h 306"/>
              <a:gd name="T38" fmla="*/ 1339 w 1982"/>
              <a:gd name="T39" fmla="*/ 90 h 306"/>
              <a:gd name="T40" fmla="*/ 1398 w 1982"/>
              <a:gd name="T41" fmla="*/ 91 h 306"/>
              <a:gd name="T42" fmla="*/ 1480 w 1982"/>
              <a:gd name="T43" fmla="*/ 111 h 306"/>
              <a:gd name="T44" fmla="*/ 1527 w 1982"/>
              <a:gd name="T45" fmla="*/ 82 h 306"/>
              <a:gd name="T46" fmla="*/ 1569 w 1982"/>
              <a:gd name="T47" fmla="*/ 88 h 306"/>
              <a:gd name="T48" fmla="*/ 1642 w 1982"/>
              <a:gd name="T49" fmla="*/ 53 h 306"/>
              <a:gd name="T50" fmla="*/ 1687 w 1982"/>
              <a:gd name="T51" fmla="*/ 57 h 306"/>
              <a:gd name="T52" fmla="*/ 1739 w 1982"/>
              <a:gd name="T53" fmla="*/ 11 h 306"/>
              <a:gd name="T54" fmla="*/ 1792 w 1982"/>
              <a:gd name="T55" fmla="*/ 51 h 306"/>
              <a:gd name="T56" fmla="*/ 1847 w 1982"/>
              <a:gd name="T57" fmla="*/ 0 h 306"/>
              <a:gd name="T58" fmla="*/ 1896 w 1982"/>
              <a:gd name="T59" fmla="*/ 61 h 306"/>
              <a:gd name="T60" fmla="*/ 1946 w 1982"/>
              <a:gd name="T61" fmla="*/ 26 h 306"/>
              <a:gd name="T62" fmla="*/ 1981 w 1982"/>
              <a:gd name="T63" fmla="*/ 46 h 306"/>
              <a:gd name="T64" fmla="*/ 1304 w 1982"/>
              <a:gd name="T65" fmla="*/ 230 h 306"/>
              <a:gd name="T66" fmla="*/ 893 w 1982"/>
              <a:gd name="T67" fmla="*/ 305 h 306"/>
              <a:gd name="T68" fmla="*/ 699 w 1982"/>
              <a:gd name="T69" fmla="*/ 157 h 306"/>
              <a:gd name="T70" fmla="*/ 0 w 1982"/>
              <a:gd name="T71" fmla="*/ 31 h 306"/>
              <a:gd name="T72" fmla="*/ 29 w 1982"/>
              <a:gd name="T73" fmla="*/ 53 h 306"/>
              <a:gd name="T74" fmla="*/ 68 w 1982"/>
              <a:gd name="T75" fmla="*/ 61 h 3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82" h="306">
                <a:moveTo>
                  <a:pt x="68" y="61"/>
                </a:moveTo>
                <a:lnTo>
                  <a:pt x="96" y="68"/>
                </a:lnTo>
                <a:lnTo>
                  <a:pt x="126" y="61"/>
                </a:lnTo>
                <a:lnTo>
                  <a:pt x="156" y="68"/>
                </a:lnTo>
                <a:lnTo>
                  <a:pt x="178" y="86"/>
                </a:lnTo>
                <a:lnTo>
                  <a:pt x="203" y="101"/>
                </a:lnTo>
                <a:lnTo>
                  <a:pt x="244" y="88"/>
                </a:lnTo>
                <a:lnTo>
                  <a:pt x="279" y="82"/>
                </a:lnTo>
                <a:lnTo>
                  <a:pt x="330" y="82"/>
                </a:lnTo>
                <a:lnTo>
                  <a:pt x="366" y="71"/>
                </a:lnTo>
                <a:lnTo>
                  <a:pt x="398" y="81"/>
                </a:lnTo>
                <a:lnTo>
                  <a:pt x="427" y="92"/>
                </a:lnTo>
                <a:lnTo>
                  <a:pt x="452" y="95"/>
                </a:lnTo>
                <a:lnTo>
                  <a:pt x="493" y="82"/>
                </a:lnTo>
                <a:lnTo>
                  <a:pt x="536" y="82"/>
                </a:lnTo>
                <a:lnTo>
                  <a:pt x="599" y="87"/>
                </a:lnTo>
                <a:lnTo>
                  <a:pt x="625" y="105"/>
                </a:lnTo>
                <a:lnTo>
                  <a:pt x="667" y="101"/>
                </a:lnTo>
                <a:lnTo>
                  <a:pt x="725" y="95"/>
                </a:lnTo>
                <a:lnTo>
                  <a:pt x="766" y="128"/>
                </a:lnTo>
                <a:lnTo>
                  <a:pt x="790" y="135"/>
                </a:lnTo>
                <a:lnTo>
                  <a:pt x="814" y="158"/>
                </a:lnTo>
                <a:lnTo>
                  <a:pt x="826" y="194"/>
                </a:lnTo>
                <a:lnTo>
                  <a:pt x="850" y="208"/>
                </a:lnTo>
                <a:lnTo>
                  <a:pt x="880" y="208"/>
                </a:lnTo>
                <a:lnTo>
                  <a:pt x="917" y="206"/>
                </a:lnTo>
                <a:lnTo>
                  <a:pt x="953" y="208"/>
                </a:lnTo>
                <a:lnTo>
                  <a:pt x="979" y="222"/>
                </a:lnTo>
                <a:lnTo>
                  <a:pt x="999" y="211"/>
                </a:lnTo>
                <a:lnTo>
                  <a:pt x="1033" y="210"/>
                </a:lnTo>
                <a:lnTo>
                  <a:pt x="1065" y="189"/>
                </a:lnTo>
                <a:lnTo>
                  <a:pt x="1091" y="194"/>
                </a:lnTo>
                <a:lnTo>
                  <a:pt x="1136" y="187"/>
                </a:lnTo>
                <a:lnTo>
                  <a:pt x="1156" y="162"/>
                </a:lnTo>
                <a:lnTo>
                  <a:pt x="1208" y="141"/>
                </a:lnTo>
                <a:lnTo>
                  <a:pt x="1220" y="109"/>
                </a:lnTo>
                <a:lnTo>
                  <a:pt x="1246" y="93"/>
                </a:lnTo>
                <a:lnTo>
                  <a:pt x="1291" y="83"/>
                </a:lnTo>
                <a:lnTo>
                  <a:pt x="1315" y="95"/>
                </a:lnTo>
                <a:lnTo>
                  <a:pt x="1339" y="90"/>
                </a:lnTo>
                <a:lnTo>
                  <a:pt x="1368" y="101"/>
                </a:lnTo>
                <a:lnTo>
                  <a:pt x="1398" y="91"/>
                </a:lnTo>
                <a:lnTo>
                  <a:pt x="1455" y="101"/>
                </a:lnTo>
                <a:lnTo>
                  <a:pt x="1480" y="111"/>
                </a:lnTo>
                <a:lnTo>
                  <a:pt x="1508" y="84"/>
                </a:lnTo>
                <a:lnTo>
                  <a:pt x="1527" y="82"/>
                </a:lnTo>
                <a:lnTo>
                  <a:pt x="1549" y="92"/>
                </a:lnTo>
                <a:lnTo>
                  <a:pt x="1569" y="88"/>
                </a:lnTo>
                <a:lnTo>
                  <a:pt x="1596" y="61"/>
                </a:lnTo>
                <a:lnTo>
                  <a:pt x="1642" y="53"/>
                </a:lnTo>
                <a:lnTo>
                  <a:pt x="1664" y="57"/>
                </a:lnTo>
                <a:lnTo>
                  <a:pt x="1687" y="57"/>
                </a:lnTo>
                <a:lnTo>
                  <a:pt x="1720" y="23"/>
                </a:lnTo>
                <a:lnTo>
                  <a:pt x="1739" y="11"/>
                </a:lnTo>
                <a:lnTo>
                  <a:pt x="1764" y="16"/>
                </a:lnTo>
                <a:lnTo>
                  <a:pt x="1792" y="51"/>
                </a:lnTo>
                <a:lnTo>
                  <a:pt x="1820" y="29"/>
                </a:lnTo>
                <a:lnTo>
                  <a:pt x="1847" y="0"/>
                </a:lnTo>
                <a:lnTo>
                  <a:pt x="1870" y="1"/>
                </a:lnTo>
                <a:lnTo>
                  <a:pt x="1896" y="61"/>
                </a:lnTo>
                <a:lnTo>
                  <a:pt x="1917" y="51"/>
                </a:lnTo>
                <a:lnTo>
                  <a:pt x="1946" y="26"/>
                </a:lnTo>
                <a:lnTo>
                  <a:pt x="1969" y="25"/>
                </a:lnTo>
                <a:lnTo>
                  <a:pt x="1981" y="46"/>
                </a:lnTo>
                <a:lnTo>
                  <a:pt x="1981" y="196"/>
                </a:lnTo>
                <a:lnTo>
                  <a:pt x="1304" y="230"/>
                </a:lnTo>
                <a:lnTo>
                  <a:pt x="1098" y="293"/>
                </a:lnTo>
                <a:lnTo>
                  <a:pt x="893" y="305"/>
                </a:lnTo>
                <a:lnTo>
                  <a:pt x="792" y="250"/>
                </a:lnTo>
                <a:lnTo>
                  <a:pt x="699" y="157"/>
                </a:lnTo>
                <a:lnTo>
                  <a:pt x="0" y="141"/>
                </a:lnTo>
                <a:lnTo>
                  <a:pt x="0" y="31"/>
                </a:lnTo>
                <a:lnTo>
                  <a:pt x="12" y="47"/>
                </a:lnTo>
                <a:lnTo>
                  <a:pt x="29" y="53"/>
                </a:lnTo>
                <a:lnTo>
                  <a:pt x="51" y="55"/>
                </a:lnTo>
                <a:lnTo>
                  <a:pt x="68" y="61"/>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7" name="Freeform 5"/>
          <p:cNvSpPr>
            <a:spLocks/>
          </p:cNvSpPr>
          <p:nvPr/>
        </p:nvSpPr>
        <p:spPr bwMode="auto">
          <a:xfrm>
            <a:off x="3022600" y="771525"/>
            <a:ext cx="3146425" cy="490538"/>
          </a:xfrm>
          <a:custGeom>
            <a:avLst/>
            <a:gdLst>
              <a:gd name="T0" fmla="*/ 42 w 1982"/>
              <a:gd name="T1" fmla="*/ 200 h 309"/>
              <a:gd name="T2" fmla="*/ 714 w 1982"/>
              <a:gd name="T3" fmla="*/ 201 h 309"/>
              <a:gd name="T4" fmla="*/ 772 w 1982"/>
              <a:gd name="T5" fmla="*/ 249 h 309"/>
              <a:gd name="T6" fmla="*/ 844 w 1982"/>
              <a:gd name="T7" fmla="*/ 281 h 309"/>
              <a:gd name="T8" fmla="*/ 932 w 1982"/>
              <a:gd name="T9" fmla="*/ 301 h 309"/>
              <a:gd name="T10" fmla="*/ 1065 w 1982"/>
              <a:gd name="T11" fmla="*/ 301 h 309"/>
              <a:gd name="T12" fmla="*/ 1221 w 1982"/>
              <a:gd name="T13" fmla="*/ 253 h 309"/>
              <a:gd name="T14" fmla="*/ 1287 w 1982"/>
              <a:gd name="T15" fmla="*/ 200 h 309"/>
              <a:gd name="T16" fmla="*/ 1942 w 1982"/>
              <a:gd name="T17" fmla="*/ 199 h 309"/>
              <a:gd name="T18" fmla="*/ 1971 w 1982"/>
              <a:gd name="T19" fmla="*/ 184 h 309"/>
              <a:gd name="T20" fmla="*/ 1981 w 1982"/>
              <a:gd name="T21" fmla="*/ 155 h 309"/>
              <a:gd name="T22" fmla="*/ 1964 w 1982"/>
              <a:gd name="T23" fmla="*/ 0 h 309"/>
              <a:gd name="T24" fmla="*/ 1946 w 1982"/>
              <a:gd name="T25" fmla="*/ 29 h 309"/>
              <a:gd name="T26" fmla="*/ 1931 w 1982"/>
              <a:gd name="T27" fmla="*/ 53 h 309"/>
              <a:gd name="T28" fmla="*/ 1897 w 1982"/>
              <a:gd name="T29" fmla="*/ 38 h 309"/>
              <a:gd name="T30" fmla="*/ 1856 w 1982"/>
              <a:gd name="T31" fmla="*/ 23 h 309"/>
              <a:gd name="T32" fmla="*/ 1805 w 1982"/>
              <a:gd name="T33" fmla="*/ 53 h 309"/>
              <a:gd name="T34" fmla="*/ 1771 w 1982"/>
              <a:gd name="T35" fmla="*/ 38 h 309"/>
              <a:gd name="T36" fmla="*/ 1727 w 1982"/>
              <a:gd name="T37" fmla="*/ 31 h 309"/>
              <a:gd name="T38" fmla="*/ 1705 w 1982"/>
              <a:gd name="T39" fmla="*/ 61 h 309"/>
              <a:gd name="T40" fmla="*/ 1660 w 1982"/>
              <a:gd name="T41" fmla="*/ 53 h 309"/>
              <a:gd name="T42" fmla="*/ 1597 w 1982"/>
              <a:gd name="T43" fmla="*/ 61 h 309"/>
              <a:gd name="T44" fmla="*/ 1538 w 1982"/>
              <a:gd name="T45" fmla="*/ 53 h 309"/>
              <a:gd name="T46" fmla="*/ 1479 w 1982"/>
              <a:gd name="T47" fmla="*/ 76 h 309"/>
              <a:gd name="T48" fmla="*/ 1429 w 1982"/>
              <a:gd name="T49" fmla="*/ 55 h 309"/>
              <a:gd name="T50" fmla="*/ 1344 w 1982"/>
              <a:gd name="T51" fmla="*/ 72 h 309"/>
              <a:gd name="T52" fmla="*/ 1281 w 1982"/>
              <a:gd name="T53" fmla="*/ 69 h 309"/>
              <a:gd name="T54" fmla="*/ 1242 w 1982"/>
              <a:gd name="T55" fmla="*/ 130 h 309"/>
              <a:gd name="T56" fmla="*/ 1214 w 1982"/>
              <a:gd name="T57" fmla="*/ 178 h 309"/>
              <a:gd name="T58" fmla="*/ 1156 w 1982"/>
              <a:gd name="T59" fmla="*/ 196 h 309"/>
              <a:gd name="T60" fmla="*/ 1106 w 1982"/>
              <a:gd name="T61" fmla="*/ 213 h 309"/>
              <a:gd name="T62" fmla="*/ 1005 w 1982"/>
              <a:gd name="T63" fmla="*/ 221 h 309"/>
              <a:gd name="T64" fmla="*/ 883 w 1982"/>
              <a:gd name="T65" fmla="*/ 233 h 309"/>
              <a:gd name="T66" fmla="*/ 792 w 1982"/>
              <a:gd name="T67" fmla="*/ 186 h 309"/>
              <a:gd name="T68" fmla="*/ 721 w 1982"/>
              <a:gd name="T69" fmla="*/ 91 h 309"/>
              <a:gd name="T70" fmla="*/ 634 w 1982"/>
              <a:gd name="T71" fmla="*/ 76 h 309"/>
              <a:gd name="T72" fmla="*/ 526 w 1982"/>
              <a:gd name="T73" fmla="*/ 53 h 309"/>
              <a:gd name="T74" fmla="*/ 415 w 1982"/>
              <a:gd name="T75" fmla="*/ 38 h 309"/>
              <a:gd name="T76" fmla="*/ 339 w 1982"/>
              <a:gd name="T77" fmla="*/ 57 h 309"/>
              <a:gd name="T78" fmla="*/ 295 w 1982"/>
              <a:gd name="T79" fmla="*/ 51 h 309"/>
              <a:gd name="T80" fmla="*/ 231 w 1982"/>
              <a:gd name="T81" fmla="*/ 59 h 309"/>
              <a:gd name="T82" fmla="*/ 162 w 1982"/>
              <a:gd name="T83" fmla="*/ 57 h 309"/>
              <a:gd name="T84" fmla="*/ 90 w 1982"/>
              <a:gd name="T85" fmla="*/ 70 h 309"/>
              <a:gd name="T86" fmla="*/ 18 w 1982"/>
              <a:gd name="T87" fmla="*/ 61 h 309"/>
              <a:gd name="T88" fmla="*/ 2 w 1982"/>
              <a:gd name="T89" fmla="*/ 120 h 309"/>
              <a:gd name="T90" fmla="*/ 14 w 1982"/>
              <a:gd name="T91" fmla="*/ 190 h 3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82" h="309">
                <a:moveTo>
                  <a:pt x="26" y="196"/>
                </a:moveTo>
                <a:lnTo>
                  <a:pt x="42" y="200"/>
                </a:lnTo>
                <a:lnTo>
                  <a:pt x="61" y="201"/>
                </a:lnTo>
                <a:lnTo>
                  <a:pt x="714" y="201"/>
                </a:lnTo>
                <a:lnTo>
                  <a:pt x="727" y="217"/>
                </a:lnTo>
                <a:lnTo>
                  <a:pt x="772" y="249"/>
                </a:lnTo>
                <a:lnTo>
                  <a:pt x="811" y="267"/>
                </a:lnTo>
                <a:lnTo>
                  <a:pt x="844" y="281"/>
                </a:lnTo>
                <a:lnTo>
                  <a:pt x="887" y="296"/>
                </a:lnTo>
                <a:lnTo>
                  <a:pt x="932" y="301"/>
                </a:lnTo>
                <a:lnTo>
                  <a:pt x="1001" y="308"/>
                </a:lnTo>
                <a:lnTo>
                  <a:pt x="1065" y="301"/>
                </a:lnTo>
                <a:lnTo>
                  <a:pt x="1147" y="285"/>
                </a:lnTo>
                <a:lnTo>
                  <a:pt x="1221" y="253"/>
                </a:lnTo>
                <a:lnTo>
                  <a:pt x="1264" y="221"/>
                </a:lnTo>
                <a:lnTo>
                  <a:pt x="1287" y="200"/>
                </a:lnTo>
                <a:lnTo>
                  <a:pt x="1920" y="201"/>
                </a:lnTo>
                <a:lnTo>
                  <a:pt x="1942" y="199"/>
                </a:lnTo>
                <a:lnTo>
                  <a:pt x="1957" y="195"/>
                </a:lnTo>
                <a:lnTo>
                  <a:pt x="1971" y="184"/>
                </a:lnTo>
                <a:lnTo>
                  <a:pt x="1979" y="170"/>
                </a:lnTo>
                <a:lnTo>
                  <a:pt x="1981" y="155"/>
                </a:lnTo>
                <a:lnTo>
                  <a:pt x="1981" y="23"/>
                </a:lnTo>
                <a:lnTo>
                  <a:pt x="1964" y="0"/>
                </a:lnTo>
                <a:lnTo>
                  <a:pt x="1955" y="7"/>
                </a:lnTo>
                <a:lnTo>
                  <a:pt x="1946" y="29"/>
                </a:lnTo>
                <a:lnTo>
                  <a:pt x="1940" y="55"/>
                </a:lnTo>
                <a:lnTo>
                  <a:pt x="1931" y="53"/>
                </a:lnTo>
                <a:lnTo>
                  <a:pt x="1920" y="51"/>
                </a:lnTo>
                <a:lnTo>
                  <a:pt x="1897" y="38"/>
                </a:lnTo>
                <a:lnTo>
                  <a:pt x="1881" y="27"/>
                </a:lnTo>
                <a:lnTo>
                  <a:pt x="1856" y="23"/>
                </a:lnTo>
                <a:lnTo>
                  <a:pt x="1830" y="35"/>
                </a:lnTo>
                <a:lnTo>
                  <a:pt x="1805" y="53"/>
                </a:lnTo>
                <a:lnTo>
                  <a:pt x="1787" y="40"/>
                </a:lnTo>
                <a:lnTo>
                  <a:pt x="1771" y="38"/>
                </a:lnTo>
                <a:lnTo>
                  <a:pt x="1749" y="27"/>
                </a:lnTo>
                <a:lnTo>
                  <a:pt x="1727" y="31"/>
                </a:lnTo>
                <a:lnTo>
                  <a:pt x="1711" y="44"/>
                </a:lnTo>
                <a:lnTo>
                  <a:pt x="1705" y="61"/>
                </a:lnTo>
                <a:lnTo>
                  <a:pt x="1686" y="53"/>
                </a:lnTo>
                <a:lnTo>
                  <a:pt x="1660" y="53"/>
                </a:lnTo>
                <a:lnTo>
                  <a:pt x="1627" y="46"/>
                </a:lnTo>
                <a:lnTo>
                  <a:pt x="1597" y="61"/>
                </a:lnTo>
                <a:lnTo>
                  <a:pt x="1571" y="39"/>
                </a:lnTo>
                <a:lnTo>
                  <a:pt x="1538" y="53"/>
                </a:lnTo>
                <a:lnTo>
                  <a:pt x="1505" y="89"/>
                </a:lnTo>
                <a:lnTo>
                  <a:pt x="1479" y="76"/>
                </a:lnTo>
                <a:lnTo>
                  <a:pt x="1455" y="62"/>
                </a:lnTo>
                <a:lnTo>
                  <a:pt x="1429" y="55"/>
                </a:lnTo>
                <a:lnTo>
                  <a:pt x="1396" y="61"/>
                </a:lnTo>
                <a:lnTo>
                  <a:pt x="1344" y="72"/>
                </a:lnTo>
                <a:lnTo>
                  <a:pt x="1297" y="60"/>
                </a:lnTo>
                <a:lnTo>
                  <a:pt x="1281" y="69"/>
                </a:lnTo>
                <a:lnTo>
                  <a:pt x="1259" y="91"/>
                </a:lnTo>
                <a:lnTo>
                  <a:pt x="1242" y="130"/>
                </a:lnTo>
                <a:lnTo>
                  <a:pt x="1222" y="150"/>
                </a:lnTo>
                <a:lnTo>
                  <a:pt x="1214" y="178"/>
                </a:lnTo>
                <a:lnTo>
                  <a:pt x="1192" y="190"/>
                </a:lnTo>
                <a:lnTo>
                  <a:pt x="1156" y="196"/>
                </a:lnTo>
                <a:lnTo>
                  <a:pt x="1115" y="199"/>
                </a:lnTo>
                <a:lnTo>
                  <a:pt x="1106" y="213"/>
                </a:lnTo>
                <a:lnTo>
                  <a:pt x="1053" y="209"/>
                </a:lnTo>
                <a:lnTo>
                  <a:pt x="1005" y="221"/>
                </a:lnTo>
                <a:lnTo>
                  <a:pt x="960" y="218"/>
                </a:lnTo>
                <a:lnTo>
                  <a:pt x="883" y="233"/>
                </a:lnTo>
                <a:lnTo>
                  <a:pt x="840" y="196"/>
                </a:lnTo>
                <a:lnTo>
                  <a:pt x="792" y="186"/>
                </a:lnTo>
                <a:lnTo>
                  <a:pt x="742" y="121"/>
                </a:lnTo>
                <a:lnTo>
                  <a:pt x="721" y="91"/>
                </a:lnTo>
                <a:lnTo>
                  <a:pt x="696" y="84"/>
                </a:lnTo>
                <a:lnTo>
                  <a:pt x="634" y="76"/>
                </a:lnTo>
                <a:lnTo>
                  <a:pt x="582" y="68"/>
                </a:lnTo>
                <a:lnTo>
                  <a:pt x="526" y="53"/>
                </a:lnTo>
                <a:lnTo>
                  <a:pt x="475" y="68"/>
                </a:lnTo>
                <a:lnTo>
                  <a:pt x="415" y="38"/>
                </a:lnTo>
                <a:lnTo>
                  <a:pt x="370" y="39"/>
                </a:lnTo>
                <a:lnTo>
                  <a:pt x="339" y="57"/>
                </a:lnTo>
                <a:lnTo>
                  <a:pt x="320" y="42"/>
                </a:lnTo>
                <a:lnTo>
                  <a:pt x="295" y="51"/>
                </a:lnTo>
                <a:lnTo>
                  <a:pt x="263" y="53"/>
                </a:lnTo>
                <a:lnTo>
                  <a:pt x="231" y="59"/>
                </a:lnTo>
                <a:lnTo>
                  <a:pt x="193" y="72"/>
                </a:lnTo>
                <a:lnTo>
                  <a:pt x="162" y="57"/>
                </a:lnTo>
                <a:lnTo>
                  <a:pt x="131" y="64"/>
                </a:lnTo>
                <a:lnTo>
                  <a:pt x="90" y="70"/>
                </a:lnTo>
                <a:lnTo>
                  <a:pt x="65" y="64"/>
                </a:lnTo>
                <a:lnTo>
                  <a:pt x="18" y="61"/>
                </a:lnTo>
                <a:lnTo>
                  <a:pt x="0" y="76"/>
                </a:lnTo>
                <a:lnTo>
                  <a:pt x="2" y="120"/>
                </a:lnTo>
                <a:lnTo>
                  <a:pt x="5" y="157"/>
                </a:lnTo>
                <a:lnTo>
                  <a:pt x="14" y="190"/>
                </a:lnTo>
                <a:lnTo>
                  <a:pt x="26" y="196"/>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8" name="Freeform 6"/>
          <p:cNvSpPr>
            <a:spLocks/>
          </p:cNvSpPr>
          <p:nvPr/>
        </p:nvSpPr>
        <p:spPr bwMode="auto">
          <a:xfrm>
            <a:off x="3044825" y="850900"/>
            <a:ext cx="3086100" cy="365125"/>
          </a:xfrm>
          <a:custGeom>
            <a:avLst/>
            <a:gdLst>
              <a:gd name="T0" fmla="*/ 477 w 1944"/>
              <a:gd name="T1" fmla="*/ 72 h 230"/>
              <a:gd name="T2" fmla="*/ 348 w 1944"/>
              <a:gd name="T3" fmla="*/ 81 h 230"/>
              <a:gd name="T4" fmla="*/ 154 w 1944"/>
              <a:gd name="T5" fmla="*/ 81 h 230"/>
              <a:gd name="T6" fmla="*/ 64 w 1944"/>
              <a:gd name="T7" fmla="*/ 79 h 230"/>
              <a:gd name="T8" fmla="*/ 12 w 1944"/>
              <a:gd name="T9" fmla="*/ 58 h 230"/>
              <a:gd name="T10" fmla="*/ 0 w 1944"/>
              <a:gd name="T11" fmla="*/ 74 h 230"/>
              <a:gd name="T12" fmla="*/ 73 w 1944"/>
              <a:gd name="T13" fmla="*/ 103 h 230"/>
              <a:gd name="T14" fmla="*/ 163 w 1944"/>
              <a:gd name="T15" fmla="*/ 101 h 230"/>
              <a:gd name="T16" fmla="*/ 212 w 1944"/>
              <a:gd name="T17" fmla="*/ 105 h 230"/>
              <a:gd name="T18" fmla="*/ 324 w 1944"/>
              <a:gd name="T19" fmla="*/ 109 h 230"/>
              <a:gd name="T20" fmla="*/ 541 w 1944"/>
              <a:gd name="T21" fmla="*/ 101 h 230"/>
              <a:gd name="T22" fmla="*/ 698 w 1944"/>
              <a:gd name="T23" fmla="*/ 103 h 230"/>
              <a:gd name="T24" fmla="*/ 769 w 1944"/>
              <a:gd name="T25" fmla="*/ 168 h 230"/>
              <a:gd name="T26" fmla="*/ 885 w 1944"/>
              <a:gd name="T27" fmla="*/ 218 h 230"/>
              <a:gd name="T28" fmla="*/ 1018 w 1944"/>
              <a:gd name="T29" fmla="*/ 229 h 230"/>
              <a:gd name="T30" fmla="*/ 1154 w 1944"/>
              <a:gd name="T31" fmla="*/ 194 h 230"/>
              <a:gd name="T32" fmla="*/ 1246 w 1944"/>
              <a:gd name="T33" fmla="*/ 131 h 230"/>
              <a:gd name="T34" fmla="*/ 1311 w 1944"/>
              <a:gd name="T35" fmla="*/ 107 h 230"/>
              <a:gd name="T36" fmla="*/ 1485 w 1944"/>
              <a:gd name="T37" fmla="*/ 109 h 230"/>
              <a:gd name="T38" fmla="*/ 1618 w 1944"/>
              <a:gd name="T39" fmla="*/ 107 h 230"/>
              <a:gd name="T40" fmla="*/ 1773 w 1944"/>
              <a:gd name="T41" fmla="*/ 107 h 230"/>
              <a:gd name="T42" fmla="*/ 1919 w 1944"/>
              <a:gd name="T43" fmla="*/ 111 h 230"/>
              <a:gd name="T44" fmla="*/ 1943 w 1944"/>
              <a:gd name="T45" fmla="*/ 54 h 230"/>
              <a:gd name="T46" fmla="*/ 1919 w 1944"/>
              <a:gd name="T47" fmla="*/ 60 h 230"/>
              <a:gd name="T48" fmla="*/ 1857 w 1944"/>
              <a:gd name="T49" fmla="*/ 95 h 230"/>
              <a:gd name="T50" fmla="*/ 1687 w 1944"/>
              <a:gd name="T51" fmla="*/ 91 h 230"/>
              <a:gd name="T52" fmla="*/ 1491 w 1944"/>
              <a:gd name="T53" fmla="*/ 93 h 230"/>
              <a:gd name="T54" fmla="*/ 1349 w 1944"/>
              <a:gd name="T55" fmla="*/ 99 h 230"/>
              <a:gd name="T56" fmla="*/ 1291 w 1944"/>
              <a:gd name="T57" fmla="*/ 85 h 230"/>
              <a:gd name="T58" fmla="*/ 1283 w 1944"/>
              <a:gd name="T59" fmla="*/ 52 h 230"/>
              <a:gd name="T60" fmla="*/ 1265 w 1944"/>
              <a:gd name="T61" fmla="*/ 36 h 230"/>
              <a:gd name="T62" fmla="*/ 1205 w 1944"/>
              <a:gd name="T63" fmla="*/ 115 h 230"/>
              <a:gd name="T64" fmla="*/ 1139 w 1944"/>
              <a:gd name="T65" fmla="*/ 162 h 230"/>
              <a:gd name="T66" fmla="*/ 1063 w 1944"/>
              <a:gd name="T67" fmla="*/ 180 h 230"/>
              <a:gd name="T68" fmla="*/ 980 w 1944"/>
              <a:gd name="T69" fmla="*/ 198 h 230"/>
              <a:gd name="T70" fmla="*/ 883 w 1944"/>
              <a:gd name="T71" fmla="*/ 176 h 230"/>
              <a:gd name="T72" fmla="*/ 825 w 1944"/>
              <a:gd name="T73" fmla="*/ 149 h 230"/>
              <a:gd name="T74" fmla="*/ 771 w 1944"/>
              <a:gd name="T75" fmla="*/ 137 h 230"/>
              <a:gd name="T76" fmla="*/ 730 w 1944"/>
              <a:gd name="T77" fmla="*/ 99 h 230"/>
              <a:gd name="T78" fmla="*/ 685 w 1944"/>
              <a:gd name="T79" fmla="*/ 38 h 230"/>
              <a:gd name="T80" fmla="*/ 655 w 1944"/>
              <a:gd name="T81" fmla="*/ 68 h 230"/>
              <a:gd name="T82" fmla="*/ 537 w 1944"/>
              <a:gd name="T83" fmla="*/ 77 h 2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44" h="230">
                <a:moveTo>
                  <a:pt x="537" y="77"/>
                </a:moveTo>
                <a:lnTo>
                  <a:pt x="477" y="72"/>
                </a:lnTo>
                <a:lnTo>
                  <a:pt x="416" y="81"/>
                </a:lnTo>
                <a:lnTo>
                  <a:pt x="348" y="81"/>
                </a:lnTo>
                <a:lnTo>
                  <a:pt x="255" y="77"/>
                </a:lnTo>
                <a:lnTo>
                  <a:pt x="154" y="81"/>
                </a:lnTo>
                <a:lnTo>
                  <a:pt x="103" y="83"/>
                </a:lnTo>
                <a:lnTo>
                  <a:pt x="64" y="79"/>
                </a:lnTo>
                <a:lnTo>
                  <a:pt x="25" y="83"/>
                </a:lnTo>
                <a:lnTo>
                  <a:pt x="12" y="58"/>
                </a:lnTo>
                <a:lnTo>
                  <a:pt x="2" y="38"/>
                </a:lnTo>
                <a:lnTo>
                  <a:pt x="0" y="74"/>
                </a:lnTo>
                <a:lnTo>
                  <a:pt x="12" y="107"/>
                </a:lnTo>
                <a:lnTo>
                  <a:pt x="73" y="103"/>
                </a:lnTo>
                <a:lnTo>
                  <a:pt x="128" y="99"/>
                </a:lnTo>
                <a:lnTo>
                  <a:pt x="163" y="101"/>
                </a:lnTo>
                <a:lnTo>
                  <a:pt x="193" y="103"/>
                </a:lnTo>
                <a:lnTo>
                  <a:pt x="212" y="105"/>
                </a:lnTo>
                <a:lnTo>
                  <a:pt x="270" y="103"/>
                </a:lnTo>
                <a:lnTo>
                  <a:pt x="324" y="109"/>
                </a:lnTo>
                <a:lnTo>
                  <a:pt x="451" y="103"/>
                </a:lnTo>
                <a:lnTo>
                  <a:pt x="541" y="101"/>
                </a:lnTo>
                <a:lnTo>
                  <a:pt x="616" y="103"/>
                </a:lnTo>
                <a:lnTo>
                  <a:pt x="698" y="103"/>
                </a:lnTo>
                <a:lnTo>
                  <a:pt x="737" y="147"/>
                </a:lnTo>
                <a:lnTo>
                  <a:pt x="769" y="168"/>
                </a:lnTo>
                <a:lnTo>
                  <a:pt x="836" y="210"/>
                </a:lnTo>
                <a:lnTo>
                  <a:pt x="885" y="218"/>
                </a:lnTo>
                <a:lnTo>
                  <a:pt x="945" y="229"/>
                </a:lnTo>
                <a:lnTo>
                  <a:pt x="1018" y="229"/>
                </a:lnTo>
                <a:lnTo>
                  <a:pt x="1085" y="220"/>
                </a:lnTo>
                <a:lnTo>
                  <a:pt x="1154" y="194"/>
                </a:lnTo>
                <a:lnTo>
                  <a:pt x="1205" y="170"/>
                </a:lnTo>
                <a:lnTo>
                  <a:pt x="1246" y="131"/>
                </a:lnTo>
                <a:lnTo>
                  <a:pt x="1278" y="115"/>
                </a:lnTo>
                <a:lnTo>
                  <a:pt x="1311" y="107"/>
                </a:lnTo>
                <a:lnTo>
                  <a:pt x="1390" y="119"/>
                </a:lnTo>
                <a:lnTo>
                  <a:pt x="1485" y="109"/>
                </a:lnTo>
                <a:lnTo>
                  <a:pt x="1577" y="111"/>
                </a:lnTo>
                <a:lnTo>
                  <a:pt x="1618" y="107"/>
                </a:lnTo>
                <a:lnTo>
                  <a:pt x="1697" y="113"/>
                </a:lnTo>
                <a:lnTo>
                  <a:pt x="1773" y="107"/>
                </a:lnTo>
                <a:lnTo>
                  <a:pt x="1839" y="115"/>
                </a:lnTo>
                <a:lnTo>
                  <a:pt x="1919" y="111"/>
                </a:lnTo>
                <a:lnTo>
                  <a:pt x="1938" y="91"/>
                </a:lnTo>
                <a:lnTo>
                  <a:pt x="1943" y="54"/>
                </a:lnTo>
                <a:lnTo>
                  <a:pt x="1940" y="0"/>
                </a:lnTo>
                <a:lnTo>
                  <a:pt x="1919" y="60"/>
                </a:lnTo>
                <a:lnTo>
                  <a:pt x="1908" y="89"/>
                </a:lnTo>
                <a:lnTo>
                  <a:pt x="1857" y="95"/>
                </a:lnTo>
                <a:lnTo>
                  <a:pt x="1762" y="93"/>
                </a:lnTo>
                <a:lnTo>
                  <a:pt x="1687" y="91"/>
                </a:lnTo>
                <a:lnTo>
                  <a:pt x="1558" y="87"/>
                </a:lnTo>
                <a:lnTo>
                  <a:pt x="1491" y="93"/>
                </a:lnTo>
                <a:lnTo>
                  <a:pt x="1403" y="91"/>
                </a:lnTo>
                <a:lnTo>
                  <a:pt x="1349" y="99"/>
                </a:lnTo>
                <a:lnTo>
                  <a:pt x="1313" y="89"/>
                </a:lnTo>
                <a:lnTo>
                  <a:pt x="1291" y="85"/>
                </a:lnTo>
                <a:lnTo>
                  <a:pt x="1274" y="74"/>
                </a:lnTo>
                <a:lnTo>
                  <a:pt x="1283" y="52"/>
                </a:lnTo>
                <a:lnTo>
                  <a:pt x="1283" y="28"/>
                </a:lnTo>
                <a:lnTo>
                  <a:pt x="1265" y="36"/>
                </a:lnTo>
                <a:lnTo>
                  <a:pt x="1246" y="79"/>
                </a:lnTo>
                <a:lnTo>
                  <a:pt x="1205" y="115"/>
                </a:lnTo>
                <a:lnTo>
                  <a:pt x="1182" y="139"/>
                </a:lnTo>
                <a:lnTo>
                  <a:pt x="1139" y="162"/>
                </a:lnTo>
                <a:lnTo>
                  <a:pt x="1111" y="158"/>
                </a:lnTo>
                <a:lnTo>
                  <a:pt x="1063" y="180"/>
                </a:lnTo>
                <a:lnTo>
                  <a:pt x="1020" y="190"/>
                </a:lnTo>
                <a:lnTo>
                  <a:pt x="980" y="198"/>
                </a:lnTo>
                <a:lnTo>
                  <a:pt x="928" y="174"/>
                </a:lnTo>
                <a:lnTo>
                  <a:pt x="883" y="176"/>
                </a:lnTo>
                <a:lnTo>
                  <a:pt x="866" y="147"/>
                </a:lnTo>
                <a:lnTo>
                  <a:pt x="825" y="149"/>
                </a:lnTo>
                <a:lnTo>
                  <a:pt x="803" y="158"/>
                </a:lnTo>
                <a:lnTo>
                  <a:pt x="771" y="137"/>
                </a:lnTo>
                <a:lnTo>
                  <a:pt x="743" y="123"/>
                </a:lnTo>
                <a:lnTo>
                  <a:pt x="730" y="99"/>
                </a:lnTo>
                <a:lnTo>
                  <a:pt x="707" y="46"/>
                </a:lnTo>
                <a:lnTo>
                  <a:pt x="685" y="38"/>
                </a:lnTo>
                <a:lnTo>
                  <a:pt x="674" y="70"/>
                </a:lnTo>
                <a:lnTo>
                  <a:pt x="655" y="68"/>
                </a:lnTo>
                <a:lnTo>
                  <a:pt x="591" y="89"/>
                </a:lnTo>
                <a:lnTo>
                  <a:pt x="537" y="77"/>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 name="Freeform 7"/>
          <p:cNvSpPr>
            <a:spLocks/>
          </p:cNvSpPr>
          <p:nvPr/>
        </p:nvSpPr>
        <p:spPr bwMode="auto">
          <a:xfrm>
            <a:off x="5057775" y="358775"/>
            <a:ext cx="193675" cy="649288"/>
          </a:xfrm>
          <a:custGeom>
            <a:avLst/>
            <a:gdLst>
              <a:gd name="T0" fmla="*/ 82 w 122"/>
              <a:gd name="T1" fmla="*/ 10 h 409"/>
              <a:gd name="T2" fmla="*/ 75 w 122"/>
              <a:gd name="T3" fmla="*/ 40 h 409"/>
              <a:gd name="T4" fmla="*/ 121 w 122"/>
              <a:gd name="T5" fmla="*/ 44 h 409"/>
              <a:gd name="T6" fmla="*/ 103 w 122"/>
              <a:gd name="T7" fmla="*/ 98 h 409"/>
              <a:gd name="T8" fmla="*/ 105 w 122"/>
              <a:gd name="T9" fmla="*/ 140 h 409"/>
              <a:gd name="T10" fmla="*/ 116 w 122"/>
              <a:gd name="T11" fmla="*/ 176 h 409"/>
              <a:gd name="T12" fmla="*/ 97 w 122"/>
              <a:gd name="T13" fmla="*/ 214 h 409"/>
              <a:gd name="T14" fmla="*/ 90 w 122"/>
              <a:gd name="T15" fmla="*/ 252 h 409"/>
              <a:gd name="T16" fmla="*/ 82 w 122"/>
              <a:gd name="T17" fmla="*/ 290 h 409"/>
              <a:gd name="T18" fmla="*/ 66 w 122"/>
              <a:gd name="T19" fmla="*/ 316 h 409"/>
              <a:gd name="T20" fmla="*/ 51 w 122"/>
              <a:gd name="T21" fmla="*/ 342 h 409"/>
              <a:gd name="T22" fmla="*/ 32 w 122"/>
              <a:gd name="T23" fmla="*/ 368 h 409"/>
              <a:gd name="T24" fmla="*/ 21 w 122"/>
              <a:gd name="T25" fmla="*/ 386 h 409"/>
              <a:gd name="T26" fmla="*/ 0 w 122"/>
              <a:gd name="T27" fmla="*/ 408 h 409"/>
              <a:gd name="T28" fmla="*/ 12 w 122"/>
              <a:gd name="T29" fmla="*/ 368 h 409"/>
              <a:gd name="T30" fmla="*/ 38 w 122"/>
              <a:gd name="T31" fmla="*/ 340 h 409"/>
              <a:gd name="T32" fmla="*/ 34 w 122"/>
              <a:gd name="T33" fmla="*/ 308 h 409"/>
              <a:gd name="T34" fmla="*/ 58 w 122"/>
              <a:gd name="T35" fmla="*/ 268 h 409"/>
              <a:gd name="T36" fmla="*/ 71 w 122"/>
              <a:gd name="T37" fmla="*/ 220 h 409"/>
              <a:gd name="T38" fmla="*/ 64 w 122"/>
              <a:gd name="T39" fmla="*/ 174 h 409"/>
              <a:gd name="T40" fmla="*/ 69 w 122"/>
              <a:gd name="T41" fmla="*/ 136 h 409"/>
              <a:gd name="T42" fmla="*/ 64 w 122"/>
              <a:gd name="T43" fmla="*/ 110 h 409"/>
              <a:gd name="T44" fmla="*/ 30 w 122"/>
              <a:gd name="T45" fmla="*/ 58 h 409"/>
              <a:gd name="T46" fmla="*/ 10 w 122"/>
              <a:gd name="T47" fmla="*/ 6 h 409"/>
              <a:gd name="T48" fmla="*/ 79 w 122"/>
              <a:gd name="T49" fmla="*/ 0 h 409"/>
              <a:gd name="T50" fmla="*/ 82 w 122"/>
              <a:gd name="T51" fmla="*/ 10 h 4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2" h="409">
                <a:moveTo>
                  <a:pt x="82" y="10"/>
                </a:moveTo>
                <a:lnTo>
                  <a:pt x="75" y="40"/>
                </a:lnTo>
                <a:lnTo>
                  <a:pt x="121" y="44"/>
                </a:lnTo>
                <a:lnTo>
                  <a:pt x="103" y="98"/>
                </a:lnTo>
                <a:lnTo>
                  <a:pt x="105" y="140"/>
                </a:lnTo>
                <a:lnTo>
                  <a:pt x="116" y="176"/>
                </a:lnTo>
                <a:lnTo>
                  <a:pt x="97" y="214"/>
                </a:lnTo>
                <a:lnTo>
                  <a:pt x="90" y="252"/>
                </a:lnTo>
                <a:lnTo>
                  <a:pt x="82" y="290"/>
                </a:lnTo>
                <a:lnTo>
                  <a:pt x="66" y="316"/>
                </a:lnTo>
                <a:lnTo>
                  <a:pt x="51" y="342"/>
                </a:lnTo>
                <a:lnTo>
                  <a:pt x="32" y="368"/>
                </a:lnTo>
                <a:lnTo>
                  <a:pt x="21" y="386"/>
                </a:lnTo>
                <a:lnTo>
                  <a:pt x="0" y="408"/>
                </a:lnTo>
                <a:lnTo>
                  <a:pt x="12" y="368"/>
                </a:lnTo>
                <a:lnTo>
                  <a:pt x="38" y="340"/>
                </a:lnTo>
                <a:lnTo>
                  <a:pt x="34" y="308"/>
                </a:lnTo>
                <a:lnTo>
                  <a:pt x="58" y="268"/>
                </a:lnTo>
                <a:lnTo>
                  <a:pt x="71" y="220"/>
                </a:lnTo>
                <a:lnTo>
                  <a:pt x="64" y="174"/>
                </a:lnTo>
                <a:lnTo>
                  <a:pt x="69" y="136"/>
                </a:lnTo>
                <a:lnTo>
                  <a:pt x="64" y="110"/>
                </a:lnTo>
                <a:lnTo>
                  <a:pt x="30" y="58"/>
                </a:lnTo>
                <a:lnTo>
                  <a:pt x="10" y="6"/>
                </a:lnTo>
                <a:lnTo>
                  <a:pt x="79" y="0"/>
                </a:lnTo>
                <a:lnTo>
                  <a:pt x="82" y="10"/>
                </a:lnTo>
              </a:path>
            </a:pathLst>
          </a:custGeom>
          <a:gradFill rotWithShape="0">
            <a:gsLst>
              <a:gs pos="0">
                <a:srgbClr val="FFFFFF"/>
              </a:gs>
              <a:gs pos="50000">
                <a:srgbClr val="00CCFF"/>
              </a:gs>
              <a:gs pos="100000">
                <a:srgbClr val="FFFFFF"/>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 name="Freeform 8"/>
          <p:cNvSpPr>
            <a:spLocks/>
          </p:cNvSpPr>
          <p:nvPr/>
        </p:nvSpPr>
        <p:spPr bwMode="auto">
          <a:xfrm>
            <a:off x="3052763" y="4763"/>
            <a:ext cx="3092450" cy="642937"/>
          </a:xfrm>
          <a:custGeom>
            <a:avLst/>
            <a:gdLst>
              <a:gd name="T0" fmla="*/ 0 w 1948"/>
              <a:gd name="T1" fmla="*/ 405 h 405"/>
              <a:gd name="T2" fmla="*/ 8 w 1948"/>
              <a:gd name="T3" fmla="*/ 238 h 405"/>
              <a:gd name="T4" fmla="*/ 37 w 1948"/>
              <a:gd name="T5" fmla="*/ 199 h 405"/>
              <a:gd name="T6" fmla="*/ 88 w 1948"/>
              <a:gd name="T7" fmla="*/ 224 h 405"/>
              <a:gd name="T8" fmla="*/ 135 w 1948"/>
              <a:gd name="T9" fmla="*/ 195 h 405"/>
              <a:gd name="T10" fmla="*/ 185 w 1948"/>
              <a:gd name="T11" fmla="*/ 222 h 405"/>
              <a:gd name="T12" fmla="*/ 242 w 1948"/>
              <a:gd name="T13" fmla="*/ 222 h 405"/>
              <a:gd name="T14" fmla="*/ 330 w 1948"/>
              <a:gd name="T15" fmla="*/ 211 h 405"/>
              <a:gd name="T16" fmla="*/ 395 w 1948"/>
              <a:gd name="T17" fmla="*/ 186 h 405"/>
              <a:gd name="T18" fmla="*/ 458 w 1948"/>
              <a:gd name="T19" fmla="*/ 211 h 405"/>
              <a:gd name="T20" fmla="*/ 495 w 1948"/>
              <a:gd name="T21" fmla="*/ 219 h 405"/>
              <a:gd name="T22" fmla="*/ 573 w 1948"/>
              <a:gd name="T23" fmla="*/ 210 h 405"/>
              <a:gd name="T24" fmla="*/ 712 w 1948"/>
              <a:gd name="T25" fmla="*/ 184 h 405"/>
              <a:gd name="T26" fmla="*/ 791 w 1948"/>
              <a:gd name="T27" fmla="*/ 124 h 405"/>
              <a:gd name="T28" fmla="*/ 776 w 1948"/>
              <a:gd name="T29" fmla="*/ 181 h 405"/>
              <a:gd name="T30" fmla="*/ 842 w 1948"/>
              <a:gd name="T31" fmla="*/ 203 h 405"/>
              <a:gd name="T32" fmla="*/ 887 w 1948"/>
              <a:gd name="T33" fmla="*/ 243 h 405"/>
              <a:gd name="T34" fmla="*/ 929 w 1948"/>
              <a:gd name="T35" fmla="*/ 275 h 405"/>
              <a:gd name="T36" fmla="*/ 955 w 1948"/>
              <a:gd name="T37" fmla="*/ 275 h 405"/>
              <a:gd name="T38" fmla="*/ 921 w 1948"/>
              <a:gd name="T39" fmla="*/ 223 h 405"/>
              <a:gd name="T40" fmla="*/ 889 w 1948"/>
              <a:gd name="T41" fmla="*/ 156 h 405"/>
              <a:gd name="T42" fmla="*/ 867 w 1948"/>
              <a:gd name="T43" fmla="*/ 122 h 405"/>
              <a:gd name="T44" fmla="*/ 910 w 1948"/>
              <a:gd name="T45" fmla="*/ 90 h 405"/>
              <a:gd name="T46" fmla="*/ 849 w 1948"/>
              <a:gd name="T47" fmla="*/ 80 h 405"/>
              <a:gd name="T48" fmla="*/ 951 w 1948"/>
              <a:gd name="T49" fmla="*/ 58 h 405"/>
              <a:gd name="T50" fmla="*/ 1072 w 1948"/>
              <a:gd name="T51" fmla="*/ 78 h 405"/>
              <a:gd name="T52" fmla="*/ 1142 w 1948"/>
              <a:gd name="T53" fmla="*/ 86 h 405"/>
              <a:gd name="T54" fmla="*/ 1225 w 1948"/>
              <a:gd name="T55" fmla="*/ 164 h 405"/>
              <a:gd name="T56" fmla="*/ 1313 w 1948"/>
              <a:gd name="T57" fmla="*/ 214 h 405"/>
              <a:gd name="T58" fmla="*/ 1394 w 1948"/>
              <a:gd name="T59" fmla="*/ 217 h 405"/>
              <a:gd name="T60" fmla="*/ 1471 w 1948"/>
              <a:gd name="T61" fmla="*/ 195 h 405"/>
              <a:gd name="T62" fmla="*/ 1517 w 1948"/>
              <a:gd name="T63" fmla="*/ 214 h 405"/>
              <a:gd name="T64" fmla="*/ 1555 w 1948"/>
              <a:gd name="T65" fmla="*/ 198 h 405"/>
              <a:gd name="T66" fmla="*/ 1608 w 1948"/>
              <a:gd name="T67" fmla="*/ 224 h 405"/>
              <a:gd name="T68" fmla="*/ 1651 w 1948"/>
              <a:gd name="T69" fmla="*/ 222 h 405"/>
              <a:gd name="T70" fmla="*/ 1686 w 1948"/>
              <a:gd name="T71" fmla="*/ 199 h 405"/>
              <a:gd name="T72" fmla="*/ 1742 w 1948"/>
              <a:gd name="T73" fmla="*/ 225 h 405"/>
              <a:gd name="T74" fmla="*/ 1789 w 1948"/>
              <a:gd name="T75" fmla="*/ 214 h 405"/>
              <a:gd name="T76" fmla="*/ 1830 w 1948"/>
              <a:gd name="T77" fmla="*/ 229 h 405"/>
              <a:gd name="T78" fmla="*/ 1898 w 1948"/>
              <a:gd name="T79" fmla="*/ 211 h 405"/>
              <a:gd name="T80" fmla="*/ 1936 w 1948"/>
              <a:gd name="T81" fmla="*/ 254 h 405"/>
              <a:gd name="T82" fmla="*/ 1948 w 1948"/>
              <a:gd name="T83" fmla="*/ 238 h 405"/>
              <a:gd name="T84" fmla="*/ 1940 w 1948"/>
              <a:gd name="T85" fmla="*/ 170 h 405"/>
              <a:gd name="T86" fmla="*/ 1881 w 1948"/>
              <a:gd name="T87" fmla="*/ 140 h 405"/>
              <a:gd name="T88" fmla="*/ 1807 w 1948"/>
              <a:gd name="T89" fmla="*/ 152 h 405"/>
              <a:gd name="T90" fmla="*/ 1742 w 1948"/>
              <a:gd name="T91" fmla="*/ 140 h 405"/>
              <a:gd name="T92" fmla="*/ 1648 w 1948"/>
              <a:gd name="T93" fmla="*/ 142 h 405"/>
              <a:gd name="T94" fmla="*/ 1580 w 1948"/>
              <a:gd name="T95" fmla="*/ 140 h 405"/>
              <a:gd name="T96" fmla="*/ 1514 w 1948"/>
              <a:gd name="T97" fmla="*/ 145 h 405"/>
              <a:gd name="T98" fmla="*/ 1442 w 1948"/>
              <a:gd name="T99" fmla="*/ 145 h 405"/>
              <a:gd name="T100" fmla="*/ 1365 w 1948"/>
              <a:gd name="T101" fmla="*/ 146 h 405"/>
              <a:gd name="T102" fmla="*/ 1310 w 1948"/>
              <a:gd name="T103" fmla="*/ 145 h 405"/>
              <a:gd name="T104" fmla="*/ 1244 w 1948"/>
              <a:gd name="T105" fmla="*/ 102 h 405"/>
              <a:gd name="T106" fmla="*/ 1153 w 1948"/>
              <a:gd name="T107" fmla="*/ 39 h 405"/>
              <a:gd name="T108" fmla="*/ 1008 w 1948"/>
              <a:gd name="T109" fmla="*/ 0 h 405"/>
              <a:gd name="T110" fmla="*/ 821 w 1948"/>
              <a:gd name="T111" fmla="*/ 31 h 405"/>
              <a:gd name="T112" fmla="*/ 676 w 1948"/>
              <a:gd name="T113" fmla="*/ 130 h 405"/>
              <a:gd name="T114" fmla="*/ 558 w 1948"/>
              <a:gd name="T115" fmla="*/ 152 h 405"/>
              <a:gd name="T116" fmla="*/ 395 w 1948"/>
              <a:gd name="T117" fmla="*/ 147 h 405"/>
              <a:gd name="T118" fmla="*/ 234 w 1948"/>
              <a:gd name="T119" fmla="*/ 147 h 405"/>
              <a:gd name="T120" fmla="*/ 51 w 1948"/>
              <a:gd name="T121" fmla="*/ 142 h 405"/>
              <a:gd name="T122" fmla="*/ 4 w 1948"/>
              <a:gd name="T123" fmla="*/ 172 h 405"/>
              <a:gd name="T124" fmla="*/ 0 w 1948"/>
              <a:gd name="T125" fmla="*/ 271 h 4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48" h="405">
                <a:moveTo>
                  <a:pt x="0" y="271"/>
                </a:moveTo>
                <a:lnTo>
                  <a:pt x="0" y="341"/>
                </a:lnTo>
                <a:lnTo>
                  <a:pt x="0" y="405"/>
                </a:lnTo>
                <a:lnTo>
                  <a:pt x="5" y="353"/>
                </a:lnTo>
                <a:lnTo>
                  <a:pt x="6" y="312"/>
                </a:lnTo>
                <a:lnTo>
                  <a:pt x="8" y="238"/>
                </a:lnTo>
                <a:lnTo>
                  <a:pt x="14" y="202"/>
                </a:lnTo>
                <a:lnTo>
                  <a:pt x="25" y="190"/>
                </a:lnTo>
                <a:lnTo>
                  <a:pt x="37" y="199"/>
                </a:lnTo>
                <a:lnTo>
                  <a:pt x="53" y="201"/>
                </a:lnTo>
                <a:lnTo>
                  <a:pt x="75" y="211"/>
                </a:lnTo>
                <a:lnTo>
                  <a:pt x="88" y="224"/>
                </a:lnTo>
                <a:lnTo>
                  <a:pt x="106" y="224"/>
                </a:lnTo>
                <a:lnTo>
                  <a:pt x="120" y="217"/>
                </a:lnTo>
                <a:lnTo>
                  <a:pt x="135" y="195"/>
                </a:lnTo>
                <a:lnTo>
                  <a:pt x="148" y="197"/>
                </a:lnTo>
                <a:lnTo>
                  <a:pt x="172" y="214"/>
                </a:lnTo>
                <a:lnTo>
                  <a:pt x="185" y="222"/>
                </a:lnTo>
                <a:lnTo>
                  <a:pt x="200" y="229"/>
                </a:lnTo>
                <a:lnTo>
                  <a:pt x="216" y="232"/>
                </a:lnTo>
                <a:lnTo>
                  <a:pt x="242" y="222"/>
                </a:lnTo>
                <a:lnTo>
                  <a:pt x="271" y="243"/>
                </a:lnTo>
                <a:lnTo>
                  <a:pt x="293" y="232"/>
                </a:lnTo>
                <a:lnTo>
                  <a:pt x="330" y="211"/>
                </a:lnTo>
                <a:lnTo>
                  <a:pt x="353" y="211"/>
                </a:lnTo>
                <a:lnTo>
                  <a:pt x="378" y="194"/>
                </a:lnTo>
                <a:lnTo>
                  <a:pt x="395" y="186"/>
                </a:lnTo>
                <a:lnTo>
                  <a:pt x="421" y="208"/>
                </a:lnTo>
                <a:lnTo>
                  <a:pt x="441" y="203"/>
                </a:lnTo>
                <a:lnTo>
                  <a:pt x="458" y="211"/>
                </a:lnTo>
                <a:lnTo>
                  <a:pt x="470" y="211"/>
                </a:lnTo>
                <a:lnTo>
                  <a:pt x="484" y="211"/>
                </a:lnTo>
                <a:lnTo>
                  <a:pt x="495" y="219"/>
                </a:lnTo>
                <a:lnTo>
                  <a:pt x="512" y="211"/>
                </a:lnTo>
                <a:lnTo>
                  <a:pt x="525" y="190"/>
                </a:lnTo>
                <a:lnTo>
                  <a:pt x="573" y="210"/>
                </a:lnTo>
                <a:lnTo>
                  <a:pt x="597" y="234"/>
                </a:lnTo>
                <a:lnTo>
                  <a:pt x="606" y="272"/>
                </a:lnTo>
                <a:lnTo>
                  <a:pt x="712" y="184"/>
                </a:lnTo>
                <a:lnTo>
                  <a:pt x="738" y="152"/>
                </a:lnTo>
                <a:lnTo>
                  <a:pt x="763" y="136"/>
                </a:lnTo>
                <a:lnTo>
                  <a:pt x="791" y="124"/>
                </a:lnTo>
                <a:lnTo>
                  <a:pt x="787" y="148"/>
                </a:lnTo>
                <a:lnTo>
                  <a:pt x="755" y="188"/>
                </a:lnTo>
                <a:lnTo>
                  <a:pt x="776" y="181"/>
                </a:lnTo>
                <a:lnTo>
                  <a:pt x="806" y="166"/>
                </a:lnTo>
                <a:lnTo>
                  <a:pt x="827" y="176"/>
                </a:lnTo>
                <a:lnTo>
                  <a:pt x="842" y="203"/>
                </a:lnTo>
                <a:lnTo>
                  <a:pt x="833" y="225"/>
                </a:lnTo>
                <a:lnTo>
                  <a:pt x="863" y="228"/>
                </a:lnTo>
                <a:lnTo>
                  <a:pt x="887" y="243"/>
                </a:lnTo>
                <a:lnTo>
                  <a:pt x="895" y="262"/>
                </a:lnTo>
                <a:lnTo>
                  <a:pt x="917" y="259"/>
                </a:lnTo>
                <a:lnTo>
                  <a:pt x="929" y="275"/>
                </a:lnTo>
                <a:lnTo>
                  <a:pt x="948" y="305"/>
                </a:lnTo>
                <a:lnTo>
                  <a:pt x="963" y="299"/>
                </a:lnTo>
                <a:lnTo>
                  <a:pt x="955" y="275"/>
                </a:lnTo>
                <a:lnTo>
                  <a:pt x="948" y="250"/>
                </a:lnTo>
                <a:lnTo>
                  <a:pt x="936" y="240"/>
                </a:lnTo>
                <a:lnTo>
                  <a:pt x="921" y="223"/>
                </a:lnTo>
                <a:lnTo>
                  <a:pt x="929" y="186"/>
                </a:lnTo>
                <a:lnTo>
                  <a:pt x="919" y="161"/>
                </a:lnTo>
                <a:lnTo>
                  <a:pt x="889" y="156"/>
                </a:lnTo>
                <a:lnTo>
                  <a:pt x="898" y="136"/>
                </a:lnTo>
                <a:lnTo>
                  <a:pt x="917" y="120"/>
                </a:lnTo>
                <a:lnTo>
                  <a:pt x="867" y="122"/>
                </a:lnTo>
                <a:lnTo>
                  <a:pt x="889" y="110"/>
                </a:lnTo>
                <a:lnTo>
                  <a:pt x="931" y="94"/>
                </a:lnTo>
                <a:lnTo>
                  <a:pt x="910" y="90"/>
                </a:lnTo>
                <a:lnTo>
                  <a:pt x="857" y="104"/>
                </a:lnTo>
                <a:lnTo>
                  <a:pt x="831" y="96"/>
                </a:lnTo>
                <a:lnTo>
                  <a:pt x="849" y="80"/>
                </a:lnTo>
                <a:lnTo>
                  <a:pt x="887" y="76"/>
                </a:lnTo>
                <a:lnTo>
                  <a:pt x="919" y="72"/>
                </a:lnTo>
                <a:lnTo>
                  <a:pt x="951" y="58"/>
                </a:lnTo>
                <a:lnTo>
                  <a:pt x="1006" y="50"/>
                </a:lnTo>
                <a:lnTo>
                  <a:pt x="1046" y="56"/>
                </a:lnTo>
                <a:lnTo>
                  <a:pt x="1072" y="78"/>
                </a:lnTo>
                <a:lnTo>
                  <a:pt x="1098" y="92"/>
                </a:lnTo>
                <a:lnTo>
                  <a:pt x="1117" y="82"/>
                </a:lnTo>
                <a:lnTo>
                  <a:pt x="1142" y="86"/>
                </a:lnTo>
                <a:lnTo>
                  <a:pt x="1174" y="106"/>
                </a:lnTo>
                <a:lnTo>
                  <a:pt x="1202" y="132"/>
                </a:lnTo>
                <a:lnTo>
                  <a:pt x="1225" y="164"/>
                </a:lnTo>
                <a:lnTo>
                  <a:pt x="1264" y="174"/>
                </a:lnTo>
                <a:lnTo>
                  <a:pt x="1294" y="195"/>
                </a:lnTo>
                <a:lnTo>
                  <a:pt x="1313" y="214"/>
                </a:lnTo>
                <a:lnTo>
                  <a:pt x="1341" y="232"/>
                </a:lnTo>
                <a:lnTo>
                  <a:pt x="1373" y="227"/>
                </a:lnTo>
                <a:lnTo>
                  <a:pt x="1394" y="217"/>
                </a:lnTo>
                <a:lnTo>
                  <a:pt x="1433" y="217"/>
                </a:lnTo>
                <a:lnTo>
                  <a:pt x="1454" y="193"/>
                </a:lnTo>
                <a:lnTo>
                  <a:pt x="1471" y="195"/>
                </a:lnTo>
                <a:lnTo>
                  <a:pt x="1483" y="195"/>
                </a:lnTo>
                <a:lnTo>
                  <a:pt x="1499" y="206"/>
                </a:lnTo>
                <a:lnTo>
                  <a:pt x="1517" y="214"/>
                </a:lnTo>
                <a:lnTo>
                  <a:pt x="1530" y="197"/>
                </a:lnTo>
                <a:lnTo>
                  <a:pt x="1544" y="193"/>
                </a:lnTo>
                <a:lnTo>
                  <a:pt x="1555" y="198"/>
                </a:lnTo>
                <a:lnTo>
                  <a:pt x="1569" y="190"/>
                </a:lnTo>
                <a:lnTo>
                  <a:pt x="1593" y="202"/>
                </a:lnTo>
                <a:lnTo>
                  <a:pt x="1608" y="224"/>
                </a:lnTo>
                <a:lnTo>
                  <a:pt x="1626" y="227"/>
                </a:lnTo>
                <a:lnTo>
                  <a:pt x="1637" y="229"/>
                </a:lnTo>
                <a:lnTo>
                  <a:pt x="1651" y="222"/>
                </a:lnTo>
                <a:lnTo>
                  <a:pt x="1662" y="212"/>
                </a:lnTo>
                <a:lnTo>
                  <a:pt x="1671" y="208"/>
                </a:lnTo>
                <a:lnTo>
                  <a:pt x="1686" y="199"/>
                </a:lnTo>
                <a:lnTo>
                  <a:pt x="1703" y="198"/>
                </a:lnTo>
                <a:lnTo>
                  <a:pt x="1718" y="214"/>
                </a:lnTo>
                <a:lnTo>
                  <a:pt x="1742" y="225"/>
                </a:lnTo>
                <a:lnTo>
                  <a:pt x="1764" y="214"/>
                </a:lnTo>
                <a:lnTo>
                  <a:pt x="1774" y="208"/>
                </a:lnTo>
                <a:lnTo>
                  <a:pt x="1789" y="214"/>
                </a:lnTo>
                <a:lnTo>
                  <a:pt x="1799" y="217"/>
                </a:lnTo>
                <a:lnTo>
                  <a:pt x="1814" y="229"/>
                </a:lnTo>
                <a:lnTo>
                  <a:pt x="1830" y="229"/>
                </a:lnTo>
                <a:lnTo>
                  <a:pt x="1848" y="225"/>
                </a:lnTo>
                <a:lnTo>
                  <a:pt x="1871" y="219"/>
                </a:lnTo>
                <a:lnTo>
                  <a:pt x="1898" y="211"/>
                </a:lnTo>
                <a:lnTo>
                  <a:pt x="1916" y="219"/>
                </a:lnTo>
                <a:lnTo>
                  <a:pt x="1927" y="231"/>
                </a:lnTo>
                <a:lnTo>
                  <a:pt x="1936" y="254"/>
                </a:lnTo>
                <a:lnTo>
                  <a:pt x="1942" y="294"/>
                </a:lnTo>
                <a:lnTo>
                  <a:pt x="1948" y="346"/>
                </a:lnTo>
                <a:lnTo>
                  <a:pt x="1948" y="238"/>
                </a:lnTo>
                <a:lnTo>
                  <a:pt x="1948" y="210"/>
                </a:lnTo>
                <a:lnTo>
                  <a:pt x="1945" y="192"/>
                </a:lnTo>
                <a:lnTo>
                  <a:pt x="1940" y="170"/>
                </a:lnTo>
                <a:lnTo>
                  <a:pt x="1930" y="151"/>
                </a:lnTo>
                <a:lnTo>
                  <a:pt x="1910" y="142"/>
                </a:lnTo>
                <a:lnTo>
                  <a:pt x="1881" y="140"/>
                </a:lnTo>
                <a:lnTo>
                  <a:pt x="1858" y="142"/>
                </a:lnTo>
                <a:lnTo>
                  <a:pt x="1832" y="137"/>
                </a:lnTo>
                <a:lnTo>
                  <a:pt x="1807" y="152"/>
                </a:lnTo>
                <a:lnTo>
                  <a:pt x="1781" y="145"/>
                </a:lnTo>
                <a:lnTo>
                  <a:pt x="1759" y="140"/>
                </a:lnTo>
                <a:lnTo>
                  <a:pt x="1742" y="140"/>
                </a:lnTo>
                <a:lnTo>
                  <a:pt x="1698" y="145"/>
                </a:lnTo>
                <a:lnTo>
                  <a:pt x="1674" y="148"/>
                </a:lnTo>
                <a:lnTo>
                  <a:pt x="1648" y="142"/>
                </a:lnTo>
                <a:lnTo>
                  <a:pt x="1623" y="149"/>
                </a:lnTo>
                <a:lnTo>
                  <a:pt x="1592" y="142"/>
                </a:lnTo>
                <a:lnTo>
                  <a:pt x="1580" y="140"/>
                </a:lnTo>
                <a:lnTo>
                  <a:pt x="1555" y="140"/>
                </a:lnTo>
                <a:lnTo>
                  <a:pt x="1531" y="137"/>
                </a:lnTo>
                <a:lnTo>
                  <a:pt x="1514" y="145"/>
                </a:lnTo>
                <a:lnTo>
                  <a:pt x="1500" y="142"/>
                </a:lnTo>
                <a:lnTo>
                  <a:pt x="1469" y="140"/>
                </a:lnTo>
                <a:lnTo>
                  <a:pt x="1442" y="145"/>
                </a:lnTo>
                <a:lnTo>
                  <a:pt x="1417" y="145"/>
                </a:lnTo>
                <a:lnTo>
                  <a:pt x="1389" y="137"/>
                </a:lnTo>
                <a:lnTo>
                  <a:pt x="1365" y="146"/>
                </a:lnTo>
                <a:lnTo>
                  <a:pt x="1346" y="140"/>
                </a:lnTo>
                <a:lnTo>
                  <a:pt x="1328" y="149"/>
                </a:lnTo>
                <a:lnTo>
                  <a:pt x="1310" y="145"/>
                </a:lnTo>
                <a:lnTo>
                  <a:pt x="1287" y="140"/>
                </a:lnTo>
                <a:lnTo>
                  <a:pt x="1274" y="132"/>
                </a:lnTo>
                <a:lnTo>
                  <a:pt x="1244" y="102"/>
                </a:lnTo>
                <a:lnTo>
                  <a:pt x="1211" y="74"/>
                </a:lnTo>
                <a:lnTo>
                  <a:pt x="1181" y="55"/>
                </a:lnTo>
                <a:lnTo>
                  <a:pt x="1153" y="39"/>
                </a:lnTo>
                <a:lnTo>
                  <a:pt x="1110" y="19"/>
                </a:lnTo>
                <a:lnTo>
                  <a:pt x="1057" y="7"/>
                </a:lnTo>
                <a:lnTo>
                  <a:pt x="1008" y="0"/>
                </a:lnTo>
                <a:lnTo>
                  <a:pt x="927" y="3"/>
                </a:lnTo>
                <a:lnTo>
                  <a:pt x="858" y="18"/>
                </a:lnTo>
                <a:lnTo>
                  <a:pt x="821" y="31"/>
                </a:lnTo>
                <a:lnTo>
                  <a:pt x="765" y="60"/>
                </a:lnTo>
                <a:lnTo>
                  <a:pt x="720" y="94"/>
                </a:lnTo>
                <a:lnTo>
                  <a:pt x="676" y="130"/>
                </a:lnTo>
                <a:lnTo>
                  <a:pt x="633" y="142"/>
                </a:lnTo>
                <a:lnTo>
                  <a:pt x="597" y="150"/>
                </a:lnTo>
                <a:lnTo>
                  <a:pt x="558" y="152"/>
                </a:lnTo>
                <a:lnTo>
                  <a:pt x="521" y="147"/>
                </a:lnTo>
                <a:lnTo>
                  <a:pt x="490" y="147"/>
                </a:lnTo>
                <a:lnTo>
                  <a:pt x="395" y="147"/>
                </a:lnTo>
                <a:lnTo>
                  <a:pt x="367" y="145"/>
                </a:lnTo>
                <a:lnTo>
                  <a:pt x="285" y="150"/>
                </a:lnTo>
                <a:lnTo>
                  <a:pt x="234" y="147"/>
                </a:lnTo>
                <a:lnTo>
                  <a:pt x="173" y="140"/>
                </a:lnTo>
                <a:lnTo>
                  <a:pt x="97" y="142"/>
                </a:lnTo>
                <a:lnTo>
                  <a:pt x="51" y="142"/>
                </a:lnTo>
                <a:lnTo>
                  <a:pt x="31" y="145"/>
                </a:lnTo>
                <a:lnTo>
                  <a:pt x="17" y="152"/>
                </a:lnTo>
                <a:lnTo>
                  <a:pt x="4" y="172"/>
                </a:lnTo>
                <a:lnTo>
                  <a:pt x="0" y="203"/>
                </a:lnTo>
                <a:lnTo>
                  <a:pt x="0" y="235"/>
                </a:lnTo>
                <a:lnTo>
                  <a:pt x="0" y="271"/>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1" name="Freeform 9"/>
          <p:cNvSpPr>
            <a:spLocks/>
          </p:cNvSpPr>
          <p:nvPr/>
        </p:nvSpPr>
        <p:spPr bwMode="auto">
          <a:xfrm>
            <a:off x="3981450" y="334963"/>
            <a:ext cx="142875" cy="638175"/>
          </a:xfrm>
          <a:custGeom>
            <a:avLst/>
            <a:gdLst>
              <a:gd name="T0" fmla="*/ 21 w 90"/>
              <a:gd name="T1" fmla="*/ 10 h 402"/>
              <a:gd name="T2" fmla="*/ 28 w 90"/>
              <a:gd name="T3" fmla="*/ 40 h 402"/>
              <a:gd name="T4" fmla="*/ 21 w 90"/>
              <a:gd name="T5" fmla="*/ 54 h 402"/>
              <a:gd name="T6" fmla="*/ 10 w 90"/>
              <a:gd name="T7" fmla="*/ 99 h 402"/>
              <a:gd name="T8" fmla="*/ 2 w 90"/>
              <a:gd name="T9" fmla="*/ 138 h 402"/>
              <a:gd name="T10" fmla="*/ 0 w 90"/>
              <a:gd name="T11" fmla="*/ 173 h 402"/>
              <a:gd name="T12" fmla="*/ 8 w 90"/>
              <a:gd name="T13" fmla="*/ 215 h 402"/>
              <a:gd name="T14" fmla="*/ 13 w 90"/>
              <a:gd name="T15" fmla="*/ 256 h 402"/>
              <a:gd name="T16" fmla="*/ 21 w 90"/>
              <a:gd name="T17" fmla="*/ 295 h 402"/>
              <a:gd name="T18" fmla="*/ 43 w 90"/>
              <a:gd name="T19" fmla="*/ 319 h 402"/>
              <a:gd name="T20" fmla="*/ 52 w 90"/>
              <a:gd name="T21" fmla="*/ 348 h 402"/>
              <a:gd name="T22" fmla="*/ 71 w 90"/>
              <a:gd name="T23" fmla="*/ 374 h 402"/>
              <a:gd name="T24" fmla="*/ 89 w 90"/>
              <a:gd name="T25" fmla="*/ 401 h 402"/>
              <a:gd name="T26" fmla="*/ 82 w 90"/>
              <a:gd name="T27" fmla="*/ 376 h 402"/>
              <a:gd name="T28" fmla="*/ 65 w 90"/>
              <a:gd name="T29" fmla="*/ 346 h 402"/>
              <a:gd name="T30" fmla="*/ 69 w 90"/>
              <a:gd name="T31" fmla="*/ 313 h 402"/>
              <a:gd name="T32" fmla="*/ 45 w 90"/>
              <a:gd name="T33" fmla="*/ 272 h 402"/>
              <a:gd name="T34" fmla="*/ 23 w 90"/>
              <a:gd name="T35" fmla="*/ 223 h 402"/>
              <a:gd name="T36" fmla="*/ 19 w 90"/>
              <a:gd name="T37" fmla="*/ 150 h 402"/>
              <a:gd name="T38" fmla="*/ 28 w 90"/>
              <a:gd name="T39" fmla="*/ 103 h 402"/>
              <a:gd name="T40" fmla="*/ 41 w 90"/>
              <a:gd name="T41" fmla="*/ 54 h 402"/>
              <a:gd name="T42" fmla="*/ 43 w 90"/>
              <a:gd name="T43" fmla="*/ 20 h 402"/>
              <a:gd name="T44" fmla="*/ 23 w 90"/>
              <a:gd name="T45" fmla="*/ 0 h 402"/>
              <a:gd name="T46" fmla="*/ 21 w 90"/>
              <a:gd name="T47" fmla="*/ 10 h 4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0" h="402">
                <a:moveTo>
                  <a:pt x="21" y="10"/>
                </a:moveTo>
                <a:lnTo>
                  <a:pt x="28" y="40"/>
                </a:lnTo>
                <a:lnTo>
                  <a:pt x="21" y="54"/>
                </a:lnTo>
                <a:lnTo>
                  <a:pt x="10" y="99"/>
                </a:lnTo>
                <a:lnTo>
                  <a:pt x="2" y="138"/>
                </a:lnTo>
                <a:lnTo>
                  <a:pt x="0" y="173"/>
                </a:lnTo>
                <a:lnTo>
                  <a:pt x="8" y="215"/>
                </a:lnTo>
                <a:lnTo>
                  <a:pt x="13" y="256"/>
                </a:lnTo>
                <a:lnTo>
                  <a:pt x="21" y="295"/>
                </a:lnTo>
                <a:lnTo>
                  <a:pt x="43" y="319"/>
                </a:lnTo>
                <a:lnTo>
                  <a:pt x="52" y="348"/>
                </a:lnTo>
                <a:lnTo>
                  <a:pt x="71" y="374"/>
                </a:lnTo>
                <a:lnTo>
                  <a:pt x="89" y="401"/>
                </a:lnTo>
                <a:lnTo>
                  <a:pt x="82" y="376"/>
                </a:lnTo>
                <a:lnTo>
                  <a:pt x="65" y="346"/>
                </a:lnTo>
                <a:lnTo>
                  <a:pt x="69" y="313"/>
                </a:lnTo>
                <a:lnTo>
                  <a:pt x="45" y="272"/>
                </a:lnTo>
                <a:lnTo>
                  <a:pt x="23" y="223"/>
                </a:lnTo>
                <a:lnTo>
                  <a:pt x="19" y="150"/>
                </a:lnTo>
                <a:lnTo>
                  <a:pt x="28" y="103"/>
                </a:lnTo>
                <a:lnTo>
                  <a:pt x="41" y="54"/>
                </a:lnTo>
                <a:lnTo>
                  <a:pt x="43" y="20"/>
                </a:lnTo>
                <a:lnTo>
                  <a:pt x="23" y="0"/>
                </a:lnTo>
                <a:lnTo>
                  <a:pt x="21" y="10"/>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grpSp>
        <p:nvGrpSpPr>
          <p:cNvPr id="12" name="Group 10"/>
          <p:cNvGrpSpPr>
            <a:grpSpLocks/>
          </p:cNvGrpSpPr>
          <p:nvPr/>
        </p:nvGrpSpPr>
        <p:grpSpPr bwMode="auto">
          <a:xfrm>
            <a:off x="134938" y="209550"/>
            <a:ext cx="2808287" cy="844550"/>
            <a:chOff x="85" y="132"/>
            <a:chExt cx="1769" cy="532"/>
          </a:xfrm>
        </p:grpSpPr>
        <p:sp>
          <p:nvSpPr>
            <p:cNvPr id="13" name="Freeform 11"/>
            <p:cNvSpPr>
              <a:spLocks/>
            </p:cNvSpPr>
            <p:nvPr/>
          </p:nvSpPr>
          <p:spPr bwMode="auto">
            <a:xfrm>
              <a:off x="93" y="132"/>
              <a:ext cx="1761" cy="427"/>
            </a:xfrm>
            <a:custGeom>
              <a:avLst/>
              <a:gdLst>
                <a:gd name="T0" fmla="*/ 23 w 1761"/>
                <a:gd name="T1" fmla="*/ 6 h 427"/>
                <a:gd name="T2" fmla="*/ 37 w 1761"/>
                <a:gd name="T3" fmla="*/ 0 h 427"/>
                <a:gd name="T4" fmla="*/ 1706 w 1761"/>
                <a:gd name="T5" fmla="*/ 0 h 427"/>
                <a:gd name="T6" fmla="*/ 1725 w 1761"/>
                <a:gd name="T7" fmla="*/ 4 h 427"/>
                <a:gd name="T8" fmla="*/ 1739 w 1761"/>
                <a:gd name="T9" fmla="*/ 15 h 427"/>
                <a:gd name="T10" fmla="*/ 1751 w 1761"/>
                <a:gd name="T11" fmla="*/ 42 h 427"/>
                <a:gd name="T12" fmla="*/ 1758 w 1761"/>
                <a:gd name="T13" fmla="*/ 74 h 427"/>
                <a:gd name="T14" fmla="*/ 1760 w 1761"/>
                <a:gd name="T15" fmla="*/ 110 h 427"/>
                <a:gd name="T16" fmla="*/ 1760 w 1761"/>
                <a:gd name="T17" fmla="*/ 426 h 427"/>
                <a:gd name="T18" fmla="*/ 66 w 1761"/>
                <a:gd name="T19" fmla="*/ 426 h 427"/>
                <a:gd name="T20" fmla="*/ 0 w 1761"/>
                <a:gd name="T21" fmla="*/ 426 h 427"/>
                <a:gd name="T22" fmla="*/ 0 w 1761"/>
                <a:gd name="T23" fmla="*/ 132 h 427"/>
                <a:gd name="T24" fmla="*/ 0 w 1761"/>
                <a:gd name="T25" fmla="*/ 89 h 427"/>
                <a:gd name="T26" fmla="*/ 7 w 1761"/>
                <a:gd name="T27" fmla="*/ 47 h 427"/>
                <a:gd name="T28" fmla="*/ 13 w 1761"/>
                <a:gd name="T29" fmla="*/ 25 h 427"/>
                <a:gd name="T30" fmla="*/ 23 w 1761"/>
                <a:gd name="T31" fmla="*/ 6 h 4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1" h="427">
                  <a:moveTo>
                    <a:pt x="23" y="6"/>
                  </a:moveTo>
                  <a:lnTo>
                    <a:pt x="37" y="0"/>
                  </a:lnTo>
                  <a:lnTo>
                    <a:pt x="1706" y="0"/>
                  </a:lnTo>
                  <a:lnTo>
                    <a:pt x="1725" y="4"/>
                  </a:lnTo>
                  <a:lnTo>
                    <a:pt x="1739" y="15"/>
                  </a:lnTo>
                  <a:lnTo>
                    <a:pt x="1751" y="42"/>
                  </a:lnTo>
                  <a:lnTo>
                    <a:pt x="1758" y="74"/>
                  </a:lnTo>
                  <a:lnTo>
                    <a:pt x="1760" y="110"/>
                  </a:lnTo>
                  <a:lnTo>
                    <a:pt x="1760" y="426"/>
                  </a:lnTo>
                  <a:lnTo>
                    <a:pt x="66" y="426"/>
                  </a:lnTo>
                  <a:lnTo>
                    <a:pt x="0" y="426"/>
                  </a:lnTo>
                  <a:lnTo>
                    <a:pt x="0" y="132"/>
                  </a:lnTo>
                  <a:lnTo>
                    <a:pt x="0" y="89"/>
                  </a:lnTo>
                  <a:lnTo>
                    <a:pt x="7" y="47"/>
                  </a:lnTo>
                  <a:lnTo>
                    <a:pt x="13" y="25"/>
                  </a:lnTo>
                  <a:lnTo>
                    <a:pt x="23" y="6"/>
                  </a:lnTo>
                </a:path>
              </a:pathLst>
            </a:custGeom>
            <a:gradFill rotWithShape="0">
              <a:gsLst>
                <a:gs pos="0">
                  <a:srgbClr val="00CCFF"/>
                </a:gs>
                <a:gs pos="100000">
                  <a:srgbClr val="FFFFFF"/>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4" name="Freeform 12"/>
            <p:cNvSpPr>
              <a:spLocks/>
            </p:cNvSpPr>
            <p:nvPr/>
          </p:nvSpPr>
          <p:spPr bwMode="auto">
            <a:xfrm>
              <a:off x="85" y="412"/>
              <a:ext cx="1761" cy="185"/>
            </a:xfrm>
            <a:custGeom>
              <a:avLst/>
              <a:gdLst>
                <a:gd name="T0" fmla="*/ 85 w 1761"/>
                <a:gd name="T1" fmla="*/ 63 h 185"/>
                <a:gd name="T2" fmla="*/ 138 w 1761"/>
                <a:gd name="T3" fmla="*/ 63 h 185"/>
                <a:gd name="T4" fmla="*/ 180 w 1761"/>
                <a:gd name="T5" fmla="*/ 95 h 185"/>
                <a:gd name="T6" fmla="*/ 248 w 1761"/>
                <a:gd name="T7" fmla="*/ 76 h 185"/>
                <a:gd name="T8" fmla="*/ 325 w 1761"/>
                <a:gd name="T9" fmla="*/ 67 h 185"/>
                <a:gd name="T10" fmla="*/ 379 w 1761"/>
                <a:gd name="T11" fmla="*/ 86 h 185"/>
                <a:gd name="T12" fmla="*/ 438 w 1761"/>
                <a:gd name="T13" fmla="*/ 76 h 185"/>
                <a:gd name="T14" fmla="*/ 532 w 1761"/>
                <a:gd name="T15" fmla="*/ 82 h 185"/>
                <a:gd name="T16" fmla="*/ 592 w 1761"/>
                <a:gd name="T17" fmla="*/ 95 h 185"/>
                <a:gd name="T18" fmla="*/ 663 w 1761"/>
                <a:gd name="T19" fmla="*/ 57 h 185"/>
                <a:gd name="T20" fmla="*/ 716 w 1761"/>
                <a:gd name="T21" fmla="*/ 90 h 185"/>
                <a:gd name="T22" fmla="*/ 787 w 1761"/>
                <a:gd name="T23" fmla="*/ 85 h 185"/>
                <a:gd name="T24" fmla="*/ 824 w 1761"/>
                <a:gd name="T25" fmla="*/ 90 h 185"/>
                <a:gd name="T26" fmla="*/ 857 w 1761"/>
                <a:gd name="T27" fmla="*/ 57 h 185"/>
                <a:gd name="T28" fmla="*/ 899 w 1761"/>
                <a:gd name="T29" fmla="*/ 34 h 185"/>
                <a:gd name="T30" fmla="*/ 949 w 1761"/>
                <a:gd name="T31" fmla="*/ 31 h 185"/>
                <a:gd name="T32" fmla="*/ 991 w 1761"/>
                <a:gd name="T33" fmla="*/ 22 h 185"/>
                <a:gd name="T34" fmla="*/ 1030 w 1761"/>
                <a:gd name="T35" fmla="*/ 48 h 185"/>
                <a:gd name="T36" fmla="*/ 1071 w 1761"/>
                <a:gd name="T37" fmla="*/ 67 h 185"/>
                <a:gd name="T38" fmla="*/ 1138 w 1761"/>
                <a:gd name="T39" fmla="*/ 53 h 185"/>
                <a:gd name="T40" fmla="*/ 1168 w 1761"/>
                <a:gd name="T41" fmla="*/ 89 h 185"/>
                <a:gd name="T42" fmla="*/ 1215 w 1761"/>
                <a:gd name="T43" fmla="*/ 95 h 185"/>
                <a:gd name="T44" fmla="*/ 1293 w 1761"/>
                <a:gd name="T45" fmla="*/ 95 h 185"/>
                <a:gd name="T46" fmla="*/ 1340 w 1761"/>
                <a:gd name="T47" fmla="*/ 79 h 185"/>
                <a:gd name="T48" fmla="*/ 1376 w 1761"/>
                <a:gd name="T49" fmla="*/ 86 h 185"/>
                <a:gd name="T50" fmla="*/ 1418 w 1761"/>
                <a:gd name="T51" fmla="*/ 57 h 185"/>
                <a:gd name="T52" fmla="*/ 1478 w 1761"/>
                <a:gd name="T53" fmla="*/ 53 h 185"/>
                <a:gd name="T54" fmla="*/ 1528 w 1761"/>
                <a:gd name="T55" fmla="*/ 22 h 185"/>
                <a:gd name="T56" fmla="*/ 1567 w 1761"/>
                <a:gd name="T57" fmla="*/ 15 h 185"/>
                <a:gd name="T58" fmla="*/ 1617 w 1761"/>
                <a:gd name="T59" fmla="*/ 27 h 185"/>
                <a:gd name="T60" fmla="*/ 1661 w 1761"/>
                <a:gd name="T61" fmla="*/ 1 h 185"/>
                <a:gd name="T62" fmla="*/ 1703 w 1761"/>
                <a:gd name="T63" fmla="*/ 48 h 185"/>
                <a:gd name="T64" fmla="*/ 1750 w 1761"/>
                <a:gd name="T65" fmla="*/ 24 h 185"/>
                <a:gd name="T66" fmla="*/ 1760 w 1761"/>
                <a:gd name="T67" fmla="*/ 184 h 185"/>
                <a:gd name="T68" fmla="*/ 727 w 1761"/>
                <a:gd name="T69" fmla="*/ 149 h 185"/>
                <a:gd name="T70" fmla="*/ 0 w 1761"/>
                <a:gd name="T71" fmla="*/ 29 h 185"/>
                <a:gd name="T72" fmla="*/ 26 w 1761"/>
                <a:gd name="T73" fmla="*/ 50 h 185"/>
                <a:gd name="T74" fmla="*/ 61 w 1761"/>
                <a:gd name="T75" fmla="*/ 57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1" h="185">
                  <a:moveTo>
                    <a:pt x="61" y="57"/>
                  </a:moveTo>
                  <a:lnTo>
                    <a:pt x="85" y="63"/>
                  </a:lnTo>
                  <a:lnTo>
                    <a:pt x="112" y="57"/>
                  </a:lnTo>
                  <a:lnTo>
                    <a:pt x="138" y="63"/>
                  </a:lnTo>
                  <a:lnTo>
                    <a:pt x="158" y="81"/>
                  </a:lnTo>
                  <a:lnTo>
                    <a:pt x="180" y="95"/>
                  </a:lnTo>
                  <a:lnTo>
                    <a:pt x="217" y="82"/>
                  </a:lnTo>
                  <a:lnTo>
                    <a:pt x="248" y="76"/>
                  </a:lnTo>
                  <a:lnTo>
                    <a:pt x="293" y="76"/>
                  </a:lnTo>
                  <a:lnTo>
                    <a:pt x="325" y="67"/>
                  </a:lnTo>
                  <a:lnTo>
                    <a:pt x="354" y="76"/>
                  </a:lnTo>
                  <a:lnTo>
                    <a:pt x="379" y="86"/>
                  </a:lnTo>
                  <a:lnTo>
                    <a:pt x="402" y="89"/>
                  </a:lnTo>
                  <a:lnTo>
                    <a:pt x="438" y="76"/>
                  </a:lnTo>
                  <a:lnTo>
                    <a:pt x="477" y="76"/>
                  </a:lnTo>
                  <a:lnTo>
                    <a:pt x="532" y="82"/>
                  </a:lnTo>
                  <a:lnTo>
                    <a:pt x="555" y="99"/>
                  </a:lnTo>
                  <a:lnTo>
                    <a:pt x="592" y="95"/>
                  </a:lnTo>
                  <a:lnTo>
                    <a:pt x="629" y="67"/>
                  </a:lnTo>
                  <a:lnTo>
                    <a:pt x="663" y="57"/>
                  </a:lnTo>
                  <a:lnTo>
                    <a:pt x="687" y="67"/>
                  </a:lnTo>
                  <a:lnTo>
                    <a:pt x="716" y="90"/>
                  </a:lnTo>
                  <a:lnTo>
                    <a:pt x="750" y="100"/>
                  </a:lnTo>
                  <a:lnTo>
                    <a:pt x="787" y="85"/>
                  </a:lnTo>
                  <a:lnTo>
                    <a:pt x="805" y="79"/>
                  </a:lnTo>
                  <a:lnTo>
                    <a:pt x="824" y="90"/>
                  </a:lnTo>
                  <a:lnTo>
                    <a:pt x="840" y="76"/>
                  </a:lnTo>
                  <a:lnTo>
                    <a:pt x="857" y="57"/>
                  </a:lnTo>
                  <a:lnTo>
                    <a:pt x="877" y="39"/>
                  </a:lnTo>
                  <a:lnTo>
                    <a:pt x="899" y="34"/>
                  </a:lnTo>
                  <a:lnTo>
                    <a:pt x="924" y="39"/>
                  </a:lnTo>
                  <a:lnTo>
                    <a:pt x="949" y="31"/>
                  </a:lnTo>
                  <a:lnTo>
                    <a:pt x="975" y="22"/>
                  </a:lnTo>
                  <a:lnTo>
                    <a:pt x="991" y="22"/>
                  </a:lnTo>
                  <a:lnTo>
                    <a:pt x="1006" y="25"/>
                  </a:lnTo>
                  <a:lnTo>
                    <a:pt x="1030" y="48"/>
                  </a:lnTo>
                  <a:lnTo>
                    <a:pt x="1052" y="44"/>
                  </a:lnTo>
                  <a:lnTo>
                    <a:pt x="1071" y="67"/>
                  </a:lnTo>
                  <a:lnTo>
                    <a:pt x="1107" y="67"/>
                  </a:lnTo>
                  <a:lnTo>
                    <a:pt x="1138" y="53"/>
                  </a:lnTo>
                  <a:lnTo>
                    <a:pt x="1153" y="71"/>
                  </a:lnTo>
                  <a:lnTo>
                    <a:pt x="1168" y="89"/>
                  </a:lnTo>
                  <a:lnTo>
                    <a:pt x="1190" y="84"/>
                  </a:lnTo>
                  <a:lnTo>
                    <a:pt x="1215" y="95"/>
                  </a:lnTo>
                  <a:lnTo>
                    <a:pt x="1242" y="85"/>
                  </a:lnTo>
                  <a:lnTo>
                    <a:pt x="1293" y="95"/>
                  </a:lnTo>
                  <a:lnTo>
                    <a:pt x="1315" y="104"/>
                  </a:lnTo>
                  <a:lnTo>
                    <a:pt x="1340" y="79"/>
                  </a:lnTo>
                  <a:lnTo>
                    <a:pt x="1357" y="77"/>
                  </a:lnTo>
                  <a:lnTo>
                    <a:pt x="1376" y="86"/>
                  </a:lnTo>
                  <a:lnTo>
                    <a:pt x="1394" y="82"/>
                  </a:lnTo>
                  <a:lnTo>
                    <a:pt x="1418" y="57"/>
                  </a:lnTo>
                  <a:lnTo>
                    <a:pt x="1458" y="50"/>
                  </a:lnTo>
                  <a:lnTo>
                    <a:pt x="1478" y="53"/>
                  </a:lnTo>
                  <a:lnTo>
                    <a:pt x="1498" y="53"/>
                  </a:lnTo>
                  <a:lnTo>
                    <a:pt x="1528" y="22"/>
                  </a:lnTo>
                  <a:lnTo>
                    <a:pt x="1545" y="10"/>
                  </a:lnTo>
                  <a:lnTo>
                    <a:pt x="1567" y="15"/>
                  </a:lnTo>
                  <a:lnTo>
                    <a:pt x="1592" y="48"/>
                  </a:lnTo>
                  <a:lnTo>
                    <a:pt x="1617" y="27"/>
                  </a:lnTo>
                  <a:lnTo>
                    <a:pt x="1641" y="0"/>
                  </a:lnTo>
                  <a:lnTo>
                    <a:pt x="1661" y="1"/>
                  </a:lnTo>
                  <a:lnTo>
                    <a:pt x="1685" y="57"/>
                  </a:lnTo>
                  <a:lnTo>
                    <a:pt x="1703" y="48"/>
                  </a:lnTo>
                  <a:lnTo>
                    <a:pt x="1729" y="25"/>
                  </a:lnTo>
                  <a:lnTo>
                    <a:pt x="1750" y="24"/>
                  </a:lnTo>
                  <a:lnTo>
                    <a:pt x="1760" y="43"/>
                  </a:lnTo>
                  <a:lnTo>
                    <a:pt x="1760" y="184"/>
                  </a:lnTo>
                  <a:lnTo>
                    <a:pt x="740" y="144"/>
                  </a:lnTo>
                  <a:lnTo>
                    <a:pt x="727" y="149"/>
                  </a:lnTo>
                  <a:lnTo>
                    <a:pt x="0" y="133"/>
                  </a:lnTo>
                  <a:lnTo>
                    <a:pt x="0" y="29"/>
                  </a:lnTo>
                  <a:lnTo>
                    <a:pt x="10" y="44"/>
                  </a:lnTo>
                  <a:lnTo>
                    <a:pt x="26" y="50"/>
                  </a:lnTo>
                  <a:lnTo>
                    <a:pt x="46" y="51"/>
                  </a:lnTo>
                  <a:lnTo>
                    <a:pt x="61" y="57"/>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5" name="Freeform 13"/>
            <p:cNvSpPr>
              <a:spLocks/>
            </p:cNvSpPr>
            <p:nvPr/>
          </p:nvSpPr>
          <p:spPr bwMode="auto">
            <a:xfrm>
              <a:off x="85" y="476"/>
              <a:ext cx="1761" cy="188"/>
            </a:xfrm>
            <a:custGeom>
              <a:avLst/>
              <a:gdLst>
                <a:gd name="T0" fmla="*/ 37 w 1761"/>
                <a:gd name="T1" fmla="*/ 185 h 188"/>
                <a:gd name="T2" fmla="*/ 1706 w 1761"/>
                <a:gd name="T3" fmla="*/ 187 h 188"/>
                <a:gd name="T4" fmla="*/ 1739 w 1761"/>
                <a:gd name="T5" fmla="*/ 181 h 188"/>
                <a:gd name="T6" fmla="*/ 1758 w 1761"/>
                <a:gd name="T7" fmla="*/ 158 h 188"/>
                <a:gd name="T8" fmla="*/ 1760 w 1761"/>
                <a:gd name="T9" fmla="*/ 22 h 188"/>
                <a:gd name="T10" fmla="*/ 1736 w 1761"/>
                <a:gd name="T11" fmla="*/ 6 h 188"/>
                <a:gd name="T12" fmla="*/ 1723 w 1761"/>
                <a:gd name="T13" fmla="*/ 51 h 188"/>
                <a:gd name="T14" fmla="*/ 1706 w 1761"/>
                <a:gd name="T15" fmla="*/ 47 h 188"/>
                <a:gd name="T16" fmla="*/ 1671 w 1761"/>
                <a:gd name="T17" fmla="*/ 25 h 188"/>
                <a:gd name="T18" fmla="*/ 1625 w 1761"/>
                <a:gd name="T19" fmla="*/ 32 h 188"/>
                <a:gd name="T20" fmla="*/ 1588 w 1761"/>
                <a:gd name="T21" fmla="*/ 37 h 188"/>
                <a:gd name="T22" fmla="*/ 1554 w 1761"/>
                <a:gd name="T23" fmla="*/ 25 h 188"/>
                <a:gd name="T24" fmla="*/ 1520 w 1761"/>
                <a:gd name="T25" fmla="*/ 40 h 188"/>
                <a:gd name="T26" fmla="*/ 1498 w 1761"/>
                <a:gd name="T27" fmla="*/ 49 h 188"/>
                <a:gd name="T28" fmla="*/ 1445 w 1761"/>
                <a:gd name="T29" fmla="*/ 43 h 188"/>
                <a:gd name="T30" fmla="*/ 1396 w 1761"/>
                <a:gd name="T31" fmla="*/ 36 h 188"/>
                <a:gd name="T32" fmla="*/ 1337 w 1761"/>
                <a:gd name="T33" fmla="*/ 82 h 188"/>
                <a:gd name="T34" fmla="*/ 1293 w 1761"/>
                <a:gd name="T35" fmla="*/ 58 h 188"/>
                <a:gd name="T36" fmla="*/ 1240 w 1761"/>
                <a:gd name="T37" fmla="*/ 56 h 188"/>
                <a:gd name="T38" fmla="*/ 1153 w 1761"/>
                <a:gd name="T39" fmla="*/ 55 h 188"/>
                <a:gd name="T40" fmla="*/ 1112 w 1761"/>
                <a:gd name="T41" fmla="*/ 49 h 188"/>
                <a:gd name="T42" fmla="*/ 1079 w 1761"/>
                <a:gd name="T43" fmla="*/ 36 h 188"/>
                <a:gd name="T44" fmla="*/ 1006 w 1761"/>
                <a:gd name="T45" fmla="*/ 65 h 188"/>
                <a:gd name="T46" fmla="*/ 943 w 1761"/>
                <a:gd name="T47" fmla="*/ 50 h 188"/>
                <a:gd name="T48" fmla="*/ 866 w 1761"/>
                <a:gd name="T49" fmla="*/ 58 h 188"/>
                <a:gd name="T50" fmla="*/ 804 w 1761"/>
                <a:gd name="T51" fmla="*/ 58 h 188"/>
                <a:gd name="T52" fmla="*/ 730 w 1761"/>
                <a:gd name="T53" fmla="*/ 78 h 188"/>
                <a:gd name="T54" fmla="*/ 652 w 1761"/>
                <a:gd name="T55" fmla="*/ 68 h 188"/>
                <a:gd name="T56" fmla="*/ 563 w 1761"/>
                <a:gd name="T57" fmla="*/ 70 h 188"/>
                <a:gd name="T58" fmla="*/ 468 w 1761"/>
                <a:gd name="T59" fmla="*/ 49 h 188"/>
                <a:gd name="T60" fmla="*/ 369 w 1761"/>
                <a:gd name="T61" fmla="*/ 35 h 188"/>
                <a:gd name="T62" fmla="*/ 301 w 1761"/>
                <a:gd name="T63" fmla="*/ 53 h 188"/>
                <a:gd name="T64" fmla="*/ 262 w 1761"/>
                <a:gd name="T65" fmla="*/ 47 h 188"/>
                <a:gd name="T66" fmla="*/ 205 w 1761"/>
                <a:gd name="T67" fmla="*/ 55 h 188"/>
                <a:gd name="T68" fmla="*/ 143 w 1761"/>
                <a:gd name="T69" fmla="*/ 53 h 188"/>
                <a:gd name="T70" fmla="*/ 80 w 1761"/>
                <a:gd name="T71" fmla="*/ 65 h 188"/>
                <a:gd name="T72" fmla="*/ 16 w 1761"/>
                <a:gd name="T73" fmla="*/ 56 h 188"/>
                <a:gd name="T74" fmla="*/ 2 w 1761"/>
                <a:gd name="T75" fmla="*/ 111 h 188"/>
                <a:gd name="T76" fmla="*/ 13 w 1761"/>
                <a:gd name="T77" fmla="*/ 175 h 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1" h="188">
                  <a:moveTo>
                    <a:pt x="23" y="182"/>
                  </a:moveTo>
                  <a:lnTo>
                    <a:pt x="37" y="185"/>
                  </a:lnTo>
                  <a:lnTo>
                    <a:pt x="54" y="187"/>
                  </a:lnTo>
                  <a:lnTo>
                    <a:pt x="1706" y="187"/>
                  </a:lnTo>
                  <a:lnTo>
                    <a:pt x="1725" y="184"/>
                  </a:lnTo>
                  <a:lnTo>
                    <a:pt x="1739" y="181"/>
                  </a:lnTo>
                  <a:lnTo>
                    <a:pt x="1751" y="170"/>
                  </a:lnTo>
                  <a:lnTo>
                    <a:pt x="1758" y="158"/>
                  </a:lnTo>
                  <a:lnTo>
                    <a:pt x="1760" y="143"/>
                  </a:lnTo>
                  <a:lnTo>
                    <a:pt x="1760" y="22"/>
                  </a:lnTo>
                  <a:lnTo>
                    <a:pt x="1745" y="0"/>
                  </a:lnTo>
                  <a:lnTo>
                    <a:pt x="1736" y="6"/>
                  </a:lnTo>
                  <a:lnTo>
                    <a:pt x="1729" y="27"/>
                  </a:lnTo>
                  <a:lnTo>
                    <a:pt x="1723" y="51"/>
                  </a:lnTo>
                  <a:lnTo>
                    <a:pt x="1716" y="49"/>
                  </a:lnTo>
                  <a:lnTo>
                    <a:pt x="1706" y="47"/>
                  </a:lnTo>
                  <a:lnTo>
                    <a:pt x="1685" y="35"/>
                  </a:lnTo>
                  <a:lnTo>
                    <a:pt x="1671" y="25"/>
                  </a:lnTo>
                  <a:lnTo>
                    <a:pt x="1649" y="22"/>
                  </a:lnTo>
                  <a:lnTo>
                    <a:pt x="1625" y="32"/>
                  </a:lnTo>
                  <a:lnTo>
                    <a:pt x="1603" y="49"/>
                  </a:lnTo>
                  <a:lnTo>
                    <a:pt x="1588" y="37"/>
                  </a:lnTo>
                  <a:lnTo>
                    <a:pt x="1574" y="35"/>
                  </a:lnTo>
                  <a:lnTo>
                    <a:pt x="1554" y="25"/>
                  </a:lnTo>
                  <a:lnTo>
                    <a:pt x="1534" y="28"/>
                  </a:lnTo>
                  <a:lnTo>
                    <a:pt x="1520" y="40"/>
                  </a:lnTo>
                  <a:lnTo>
                    <a:pt x="1514" y="56"/>
                  </a:lnTo>
                  <a:lnTo>
                    <a:pt x="1498" y="49"/>
                  </a:lnTo>
                  <a:lnTo>
                    <a:pt x="1475" y="49"/>
                  </a:lnTo>
                  <a:lnTo>
                    <a:pt x="1445" y="43"/>
                  </a:lnTo>
                  <a:lnTo>
                    <a:pt x="1419" y="56"/>
                  </a:lnTo>
                  <a:lnTo>
                    <a:pt x="1396" y="36"/>
                  </a:lnTo>
                  <a:lnTo>
                    <a:pt x="1366" y="49"/>
                  </a:lnTo>
                  <a:lnTo>
                    <a:pt x="1337" y="82"/>
                  </a:lnTo>
                  <a:lnTo>
                    <a:pt x="1314" y="70"/>
                  </a:lnTo>
                  <a:lnTo>
                    <a:pt x="1293" y="58"/>
                  </a:lnTo>
                  <a:lnTo>
                    <a:pt x="1270" y="51"/>
                  </a:lnTo>
                  <a:lnTo>
                    <a:pt x="1240" y="56"/>
                  </a:lnTo>
                  <a:lnTo>
                    <a:pt x="1194" y="66"/>
                  </a:lnTo>
                  <a:lnTo>
                    <a:pt x="1153" y="55"/>
                  </a:lnTo>
                  <a:lnTo>
                    <a:pt x="1135" y="60"/>
                  </a:lnTo>
                  <a:lnTo>
                    <a:pt x="1112" y="49"/>
                  </a:lnTo>
                  <a:lnTo>
                    <a:pt x="1097" y="38"/>
                  </a:lnTo>
                  <a:lnTo>
                    <a:pt x="1079" y="36"/>
                  </a:lnTo>
                  <a:lnTo>
                    <a:pt x="1047" y="43"/>
                  </a:lnTo>
                  <a:lnTo>
                    <a:pt x="1006" y="65"/>
                  </a:lnTo>
                  <a:lnTo>
                    <a:pt x="972" y="45"/>
                  </a:lnTo>
                  <a:lnTo>
                    <a:pt x="943" y="50"/>
                  </a:lnTo>
                  <a:lnTo>
                    <a:pt x="916" y="78"/>
                  </a:lnTo>
                  <a:lnTo>
                    <a:pt x="866" y="58"/>
                  </a:lnTo>
                  <a:lnTo>
                    <a:pt x="829" y="68"/>
                  </a:lnTo>
                  <a:lnTo>
                    <a:pt x="804" y="58"/>
                  </a:lnTo>
                  <a:lnTo>
                    <a:pt x="767" y="63"/>
                  </a:lnTo>
                  <a:lnTo>
                    <a:pt x="730" y="78"/>
                  </a:lnTo>
                  <a:lnTo>
                    <a:pt x="704" y="73"/>
                  </a:lnTo>
                  <a:lnTo>
                    <a:pt x="652" y="68"/>
                  </a:lnTo>
                  <a:lnTo>
                    <a:pt x="619" y="78"/>
                  </a:lnTo>
                  <a:lnTo>
                    <a:pt x="563" y="70"/>
                  </a:lnTo>
                  <a:lnTo>
                    <a:pt x="517" y="63"/>
                  </a:lnTo>
                  <a:lnTo>
                    <a:pt x="468" y="49"/>
                  </a:lnTo>
                  <a:lnTo>
                    <a:pt x="422" y="63"/>
                  </a:lnTo>
                  <a:lnTo>
                    <a:pt x="369" y="35"/>
                  </a:lnTo>
                  <a:lnTo>
                    <a:pt x="329" y="36"/>
                  </a:lnTo>
                  <a:lnTo>
                    <a:pt x="301" y="53"/>
                  </a:lnTo>
                  <a:lnTo>
                    <a:pt x="284" y="39"/>
                  </a:lnTo>
                  <a:lnTo>
                    <a:pt x="262" y="47"/>
                  </a:lnTo>
                  <a:lnTo>
                    <a:pt x="233" y="49"/>
                  </a:lnTo>
                  <a:lnTo>
                    <a:pt x="205" y="55"/>
                  </a:lnTo>
                  <a:lnTo>
                    <a:pt x="171" y="66"/>
                  </a:lnTo>
                  <a:lnTo>
                    <a:pt x="143" y="53"/>
                  </a:lnTo>
                  <a:lnTo>
                    <a:pt x="116" y="59"/>
                  </a:lnTo>
                  <a:lnTo>
                    <a:pt x="80" y="65"/>
                  </a:lnTo>
                  <a:lnTo>
                    <a:pt x="58" y="59"/>
                  </a:lnTo>
                  <a:lnTo>
                    <a:pt x="16" y="56"/>
                  </a:lnTo>
                  <a:lnTo>
                    <a:pt x="0" y="70"/>
                  </a:lnTo>
                  <a:lnTo>
                    <a:pt x="2" y="111"/>
                  </a:lnTo>
                  <a:lnTo>
                    <a:pt x="4" y="146"/>
                  </a:lnTo>
                  <a:lnTo>
                    <a:pt x="13" y="175"/>
                  </a:lnTo>
                  <a:lnTo>
                    <a:pt x="23" y="182"/>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6" name="Freeform 14"/>
            <p:cNvSpPr>
              <a:spLocks/>
            </p:cNvSpPr>
            <p:nvPr/>
          </p:nvSpPr>
          <p:spPr bwMode="auto">
            <a:xfrm>
              <a:off x="95" y="151"/>
              <a:ext cx="1733" cy="245"/>
            </a:xfrm>
            <a:custGeom>
              <a:avLst/>
              <a:gdLst>
                <a:gd name="T0" fmla="*/ 0 w 1733"/>
                <a:gd name="T1" fmla="*/ 185 h 245"/>
                <a:gd name="T2" fmla="*/ 4 w 1733"/>
                <a:gd name="T3" fmla="*/ 196 h 245"/>
                <a:gd name="T4" fmla="*/ 7 w 1733"/>
                <a:gd name="T5" fmla="*/ 88 h 245"/>
                <a:gd name="T6" fmla="*/ 22 w 1733"/>
                <a:gd name="T7" fmla="*/ 44 h 245"/>
                <a:gd name="T8" fmla="*/ 82 w 1733"/>
                <a:gd name="T9" fmla="*/ 39 h 245"/>
                <a:gd name="T10" fmla="*/ 198 w 1733"/>
                <a:gd name="T11" fmla="*/ 45 h 245"/>
                <a:gd name="T12" fmla="*/ 308 w 1733"/>
                <a:gd name="T13" fmla="*/ 42 h 245"/>
                <a:gd name="T14" fmla="*/ 437 w 1733"/>
                <a:gd name="T15" fmla="*/ 45 h 245"/>
                <a:gd name="T16" fmla="*/ 525 w 1733"/>
                <a:gd name="T17" fmla="*/ 39 h 245"/>
                <a:gd name="T18" fmla="*/ 598 w 1733"/>
                <a:gd name="T19" fmla="*/ 39 h 245"/>
                <a:gd name="T20" fmla="*/ 708 w 1733"/>
                <a:gd name="T21" fmla="*/ 51 h 245"/>
                <a:gd name="T22" fmla="*/ 788 w 1733"/>
                <a:gd name="T23" fmla="*/ 53 h 245"/>
                <a:gd name="T24" fmla="*/ 878 w 1733"/>
                <a:gd name="T25" fmla="*/ 45 h 245"/>
                <a:gd name="T26" fmla="*/ 986 w 1733"/>
                <a:gd name="T27" fmla="*/ 61 h 245"/>
                <a:gd name="T28" fmla="*/ 1071 w 1733"/>
                <a:gd name="T29" fmla="*/ 57 h 245"/>
                <a:gd name="T30" fmla="*/ 1150 w 1733"/>
                <a:gd name="T31" fmla="*/ 49 h 245"/>
                <a:gd name="T32" fmla="*/ 1241 w 1733"/>
                <a:gd name="T33" fmla="*/ 54 h 245"/>
                <a:gd name="T34" fmla="*/ 1319 w 1733"/>
                <a:gd name="T35" fmla="*/ 49 h 245"/>
                <a:gd name="T36" fmla="*/ 1395 w 1733"/>
                <a:gd name="T37" fmla="*/ 44 h 245"/>
                <a:gd name="T38" fmla="*/ 1449 w 1733"/>
                <a:gd name="T39" fmla="*/ 48 h 245"/>
                <a:gd name="T40" fmla="*/ 1557 w 1733"/>
                <a:gd name="T41" fmla="*/ 39 h 245"/>
                <a:gd name="T42" fmla="*/ 1665 w 1733"/>
                <a:gd name="T43" fmla="*/ 51 h 245"/>
                <a:gd name="T44" fmla="*/ 1703 w 1733"/>
                <a:gd name="T45" fmla="*/ 71 h 245"/>
                <a:gd name="T46" fmla="*/ 1721 w 1733"/>
                <a:gd name="T47" fmla="*/ 104 h 245"/>
                <a:gd name="T48" fmla="*/ 1732 w 1733"/>
                <a:gd name="T49" fmla="*/ 189 h 245"/>
                <a:gd name="T50" fmla="*/ 1732 w 1733"/>
                <a:gd name="T51" fmla="*/ 63 h 245"/>
                <a:gd name="T52" fmla="*/ 1725 w 1733"/>
                <a:gd name="T53" fmla="*/ 25 h 245"/>
                <a:gd name="T54" fmla="*/ 1606 w 1733"/>
                <a:gd name="T55" fmla="*/ 9 h 245"/>
                <a:gd name="T56" fmla="*/ 1510 w 1733"/>
                <a:gd name="T57" fmla="*/ 2 h 245"/>
                <a:gd name="T58" fmla="*/ 1443 w 1733"/>
                <a:gd name="T59" fmla="*/ 5 h 245"/>
                <a:gd name="T60" fmla="*/ 1349 w 1733"/>
                <a:gd name="T61" fmla="*/ 12 h 245"/>
                <a:gd name="T62" fmla="*/ 1182 w 1733"/>
                <a:gd name="T63" fmla="*/ 9 h 245"/>
                <a:gd name="T64" fmla="*/ 1067 w 1733"/>
                <a:gd name="T65" fmla="*/ 10 h 245"/>
                <a:gd name="T66" fmla="*/ 986 w 1733"/>
                <a:gd name="T67" fmla="*/ 9 h 245"/>
                <a:gd name="T68" fmla="*/ 923 w 1733"/>
                <a:gd name="T69" fmla="*/ 6 h 245"/>
                <a:gd name="T70" fmla="*/ 813 w 1733"/>
                <a:gd name="T71" fmla="*/ 9 h 245"/>
                <a:gd name="T72" fmla="*/ 681 w 1733"/>
                <a:gd name="T73" fmla="*/ 10 h 245"/>
                <a:gd name="T74" fmla="*/ 531 w 1733"/>
                <a:gd name="T75" fmla="*/ 6 h 245"/>
                <a:gd name="T76" fmla="*/ 463 w 1733"/>
                <a:gd name="T77" fmla="*/ 4 h 245"/>
                <a:gd name="T78" fmla="*/ 351 w 1733"/>
                <a:gd name="T79" fmla="*/ 4 h 245"/>
                <a:gd name="T80" fmla="*/ 208 w 1733"/>
                <a:gd name="T81" fmla="*/ 4 h 245"/>
                <a:gd name="T82" fmla="*/ 87 w 1733"/>
                <a:gd name="T83" fmla="*/ 0 h 245"/>
                <a:gd name="T84" fmla="*/ 28 w 1733"/>
                <a:gd name="T85" fmla="*/ 2 h 245"/>
                <a:gd name="T86" fmla="*/ 4 w 1733"/>
                <a:gd name="T87" fmla="*/ 27 h 245"/>
                <a:gd name="T88" fmla="*/ 0 w 1733"/>
                <a:gd name="T89" fmla="*/ 86 h 2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3" h="245">
                  <a:moveTo>
                    <a:pt x="0" y="119"/>
                  </a:moveTo>
                  <a:lnTo>
                    <a:pt x="0" y="185"/>
                  </a:lnTo>
                  <a:lnTo>
                    <a:pt x="0" y="244"/>
                  </a:lnTo>
                  <a:lnTo>
                    <a:pt x="4" y="196"/>
                  </a:lnTo>
                  <a:lnTo>
                    <a:pt x="5" y="157"/>
                  </a:lnTo>
                  <a:lnTo>
                    <a:pt x="7" y="88"/>
                  </a:lnTo>
                  <a:lnTo>
                    <a:pt x="12" y="55"/>
                  </a:lnTo>
                  <a:lnTo>
                    <a:pt x="22" y="44"/>
                  </a:lnTo>
                  <a:lnTo>
                    <a:pt x="48" y="36"/>
                  </a:lnTo>
                  <a:lnTo>
                    <a:pt x="82" y="39"/>
                  </a:lnTo>
                  <a:lnTo>
                    <a:pt x="162" y="39"/>
                  </a:lnTo>
                  <a:lnTo>
                    <a:pt x="198" y="45"/>
                  </a:lnTo>
                  <a:lnTo>
                    <a:pt x="249" y="39"/>
                  </a:lnTo>
                  <a:lnTo>
                    <a:pt x="308" y="42"/>
                  </a:lnTo>
                  <a:lnTo>
                    <a:pt x="351" y="40"/>
                  </a:lnTo>
                  <a:lnTo>
                    <a:pt x="437" y="45"/>
                  </a:lnTo>
                  <a:lnTo>
                    <a:pt x="467" y="44"/>
                  </a:lnTo>
                  <a:lnTo>
                    <a:pt x="525" y="39"/>
                  </a:lnTo>
                  <a:lnTo>
                    <a:pt x="544" y="46"/>
                  </a:lnTo>
                  <a:lnTo>
                    <a:pt x="598" y="39"/>
                  </a:lnTo>
                  <a:lnTo>
                    <a:pt x="680" y="44"/>
                  </a:lnTo>
                  <a:lnTo>
                    <a:pt x="708" y="51"/>
                  </a:lnTo>
                  <a:lnTo>
                    <a:pt x="751" y="45"/>
                  </a:lnTo>
                  <a:lnTo>
                    <a:pt x="788" y="53"/>
                  </a:lnTo>
                  <a:lnTo>
                    <a:pt x="818" y="53"/>
                  </a:lnTo>
                  <a:lnTo>
                    <a:pt x="878" y="45"/>
                  </a:lnTo>
                  <a:lnTo>
                    <a:pt x="935" y="51"/>
                  </a:lnTo>
                  <a:lnTo>
                    <a:pt x="986" y="61"/>
                  </a:lnTo>
                  <a:lnTo>
                    <a:pt x="1002" y="63"/>
                  </a:lnTo>
                  <a:lnTo>
                    <a:pt x="1071" y="57"/>
                  </a:lnTo>
                  <a:lnTo>
                    <a:pt x="1135" y="52"/>
                  </a:lnTo>
                  <a:lnTo>
                    <a:pt x="1150" y="49"/>
                  </a:lnTo>
                  <a:lnTo>
                    <a:pt x="1174" y="51"/>
                  </a:lnTo>
                  <a:lnTo>
                    <a:pt x="1241" y="54"/>
                  </a:lnTo>
                  <a:lnTo>
                    <a:pt x="1292" y="46"/>
                  </a:lnTo>
                  <a:lnTo>
                    <a:pt x="1319" y="49"/>
                  </a:lnTo>
                  <a:lnTo>
                    <a:pt x="1360" y="51"/>
                  </a:lnTo>
                  <a:lnTo>
                    <a:pt x="1395" y="44"/>
                  </a:lnTo>
                  <a:lnTo>
                    <a:pt x="1418" y="39"/>
                  </a:lnTo>
                  <a:lnTo>
                    <a:pt x="1449" y="48"/>
                  </a:lnTo>
                  <a:lnTo>
                    <a:pt x="1514" y="52"/>
                  </a:lnTo>
                  <a:lnTo>
                    <a:pt x="1557" y="39"/>
                  </a:lnTo>
                  <a:lnTo>
                    <a:pt x="1620" y="51"/>
                  </a:lnTo>
                  <a:lnTo>
                    <a:pt x="1665" y="51"/>
                  </a:lnTo>
                  <a:lnTo>
                    <a:pt x="1688" y="51"/>
                  </a:lnTo>
                  <a:lnTo>
                    <a:pt x="1703" y="71"/>
                  </a:lnTo>
                  <a:lnTo>
                    <a:pt x="1713" y="82"/>
                  </a:lnTo>
                  <a:lnTo>
                    <a:pt x="1721" y="104"/>
                  </a:lnTo>
                  <a:lnTo>
                    <a:pt x="1727" y="140"/>
                  </a:lnTo>
                  <a:lnTo>
                    <a:pt x="1732" y="189"/>
                  </a:lnTo>
                  <a:lnTo>
                    <a:pt x="1732" y="88"/>
                  </a:lnTo>
                  <a:lnTo>
                    <a:pt x="1732" y="63"/>
                  </a:lnTo>
                  <a:lnTo>
                    <a:pt x="1729" y="46"/>
                  </a:lnTo>
                  <a:lnTo>
                    <a:pt x="1725" y="25"/>
                  </a:lnTo>
                  <a:lnTo>
                    <a:pt x="1700" y="11"/>
                  </a:lnTo>
                  <a:lnTo>
                    <a:pt x="1606" y="9"/>
                  </a:lnTo>
                  <a:lnTo>
                    <a:pt x="1584" y="2"/>
                  </a:lnTo>
                  <a:lnTo>
                    <a:pt x="1510" y="2"/>
                  </a:lnTo>
                  <a:lnTo>
                    <a:pt x="1488" y="5"/>
                  </a:lnTo>
                  <a:lnTo>
                    <a:pt x="1443" y="5"/>
                  </a:lnTo>
                  <a:lnTo>
                    <a:pt x="1410" y="3"/>
                  </a:lnTo>
                  <a:lnTo>
                    <a:pt x="1349" y="12"/>
                  </a:lnTo>
                  <a:lnTo>
                    <a:pt x="1222" y="5"/>
                  </a:lnTo>
                  <a:lnTo>
                    <a:pt x="1182" y="9"/>
                  </a:lnTo>
                  <a:lnTo>
                    <a:pt x="1112" y="15"/>
                  </a:lnTo>
                  <a:lnTo>
                    <a:pt x="1067" y="10"/>
                  </a:lnTo>
                  <a:lnTo>
                    <a:pt x="1022" y="9"/>
                  </a:lnTo>
                  <a:lnTo>
                    <a:pt x="986" y="9"/>
                  </a:lnTo>
                  <a:lnTo>
                    <a:pt x="947" y="13"/>
                  </a:lnTo>
                  <a:lnTo>
                    <a:pt x="923" y="6"/>
                  </a:lnTo>
                  <a:lnTo>
                    <a:pt x="839" y="9"/>
                  </a:lnTo>
                  <a:lnTo>
                    <a:pt x="813" y="9"/>
                  </a:lnTo>
                  <a:lnTo>
                    <a:pt x="769" y="6"/>
                  </a:lnTo>
                  <a:lnTo>
                    <a:pt x="681" y="10"/>
                  </a:lnTo>
                  <a:lnTo>
                    <a:pt x="603" y="6"/>
                  </a:lnTo>
                  <a:lnTo>
                    <a:pt x="531" y="6"/>
                  </a:lnTo>
                  <a:lnTo>
                    <a:pt x="496" y="9"/>
                  </a:lnTo>
                  <a:lnTo>
                    <a:pt x="463" y="4"/>
                  </a:lnTo>
                  <a:lnTo>
                    <a:pt x="435" y="4"/>
                  </a:lnTo>
                  <a:lnTo>
                    <a:pt x="351" y="4"/>
                  </a:lnTo>
                  <a:lnTo>
                    <a:pt x="253" y="6"/>
                  </a:lnTo>
                  <a:lnTo>
                    <a:pt x="208" y="4"/>
                  </a:lnTo>
                  <a:lnTo>
                    <a:pt x="155" y="6"/>
                  </a:lnTo>
                  <a:lnTo>
                    <a:pt x="87" y="0"/>
                  </a:lnTo>
                  <a:lnTo>
                    <a:pt x="45" y="0"/>
                  </a:lnTo>
                  <a:lnTo>
                    <a:pt x="28" y="2"/>
                  </a:lnTo>
                  <a:lnTo>
                    <a:pt x="15" y="9"/>
                  </a:lnTo>
                  <a:lnTo>
                    <a:pt x="4" y="27"/>
                  </a:lnTo>
                  <a:lnTo>
                    <a:pt x="0" y="56"/>
                  </a:lnTo>
                  <a:lnTo>
                    <a:pt x="0" y="86"/>
                  </a:lnTo>
                  <a:lnTo>
                    <a:pt x="0" y="119"/>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7" name="Freeform 15"/>
            <p:cNvSpPr>
              <a:spLocks/>
            </p:cNvSpPr>
            <p:nvPr/>
          </p:nvSpPr>
          <p:spPr bwMode="auto">
            <a:xfrm>
              <a:off x="98" y="539"/>
              <a:ext cx="1733" cy="100"/>
            </a:xfrm>
            <a:custGeom>
              <a:avLst/>
              <a:gdLst>
                <a:gd name="T0" fmla="*/ 0 w 1733"/>
                <a:gd name="T1" fmla="*/ 24 h 100"/>
                <a:gd name="T2" fmla="*/ 4 w 1733"/>
                <a:gd name="T3" fmla="*/ 19 h 100"/>
                <a:gd name="T4" fmla="*/ 6 w 1733"/>
                <a:gd name="T5" fmla="*/ 63 h 100"/>
                <a:gd name="T6" fmla="*/ 22 w 1733"/>
                <a:gd name="T7" fmla="*/ 80 h 100"/>
                <a:gd name="T8" fmla="*/ 48 w 1733"/>
                <a:gd name="T9" fmla="*/ 76 h 100"/>
                <a:gd name="T10" fmla="*/ 90 w 1733"/>
                <a:gd name="T11" fmla="*/ 76 h 100"/>
                <a:gd name="T12" fmla="*/ 132 w 1733"/>
                <a:gd name="T13" fmla="*/ 78 h 100"/>
                <a:gd name="T14" fmla="*/ 156 w 1733"/>
                <a:gd name="T15" fmla="*/ 80 h 100"/>
                <a:gd name="T16" fmla="*/ 202 w 1733"/>
                <a:gd name="T17" fmla="*/ 75 h 100"/>
                <a:gd name="T18" fmla="*/ 266 w 1733"/>
                <a:gd name="T19" fmla="*/ 80 h 100"/>
                <a:gd name="T20" fmla="*/ 336 w 1733"/>
                <a:gd name="T21" fmla="*/ 79 h 100"/>
                <a:gd name="T22" fmla="*/ 390 w 1733"/>
                <a:gd name="T23" fmla="*/ 82 h 100"/>
                <a:gd name="T24" fmla="*/ 421 w 1733"/>
                <a:gd name="T25" fmla="*/ 81 h 100"/>
                <a:gd name="T26" fmla="*/ 525 w 1733"/>
                <a:gd name="T27" fmla="*/ 83 h 100"/>
                <a:gd name="T28" fmla="*/ 590 w 1733"/>
                <a:gd name="T29" fmla="*/ 76 h 100"/>
                <a:gd name="T30" fmla="*/ 656 w 1733"/>
                <a:gd name="T31" fmla="*/ 78 h 100"/>
                <a:gd name="T32" fmla="*/ 708 w 1733"/>
                <a:gd name="T33" fmla="*/ 78 h 100"/>
                <a:gd name="T34" fmla="*/ 788 w 1733"/>
                <a:gd name="T35" fmla="*/ 77 h 100"/>
                <a:gd name="T36" fmla="*/ 850 w 1733"/>
                <a:gd name="T37" fmla="*/ 71 h 100"/>
                <a:gd name="T38" fmla="*/ 942 w 1733"/>
                <a:gd name="T39" fmla="*/ 73 h 100"/>
                <a:gd name="T40" fmla="*/ 1055 w 1733"/>
                <a:gd name="T41" fmla="*/ 76 h 100"/>
                <a:gd name="T42" fmla="*/ 1121 w 1733"/>
                <a:gd name="T43" fmla="*/ 71 h 100"/>
                <a:gd name="T44" fmla="*/ 1150 w 1733"/>
                <a:gd name="T45" fmla="*/ 79 h 100"/>
                <a:gd name="T46" fmla="*/ 1237 w 1733"/>
                <a:gd name="T47" fmla="*/ 79 h 100"/>
                <a:gd name="T48" fmla="*/ 1308 w 1733"/>
                <a:gd name="T49" fmla="*/ 79 h 100"/>
                <a:gd name="T50" fmla="*/ 1332 w 1733"/>
                <a:gd name="T51" fmla="*/ 75 h 100"/>
                <a:gd name="T52" fmla="*/ 1373 w 1733"/>
                <a:gd name="T53" fmla="*/ 80 h 100"/>
                <a:gd name="T54" fmla="*/ 1394 w 1733"/>
                <a:gd name="T55" fmla="*/ 80 h 100"/>
                <a:gd name="T56" fmla="*/ 1451 w 1733"/>
                <a:gd name="T57" fmla="*/ 80 h 100"/>
                <a:gd name="T58" fmla="*/ 1499 w 1733"/>
                <a:gd name="T59" fmla="*/ 77 h 100"/>
                <a:gd name="T60" fmla="*/ 1578 w 1733"/>
                <a:gd name="T61" fmla="*/ 74 h 100"/>
                <a:gd name="T62" fmla="*/ 1687 w 1733"/>
                <a:gd name="T63" fmla="*/ 73 h 100"/>
                <a:gd name="T64" fmla="*/ 1713 w 1733"/>
                <a:gd name="T65" fmla="*/ 65 h 100"/>
                <a:gd name="T66" fmla="*/ 1727 w 1733"/>
                <a:gd name="T67" fmla="*/ 42 h 100"/>
                <a:gd name="T68" fmla="*/ 1732 w 1733"/>
                <a:gd name="T69" fmla="*/ 63 h 100"/>
                <a:gd name="T70" fmla="*/ 1730 w 1733"/>
                <a:gd name="T71" fmla="*/ 80 h 100"/>
                <a:gd name="T72" fmla="*/ 1716 w 1733"/>
                <a:gd name="T73" fmla="*/ 95 h 100"/>
                <a:gd name="T74" fmla="*/ 1606 w 1733"/>
                <a:gd name="T75" fmla="*/ 95 h 100"/>
                <a:gd name="T76" fmla="*/ 1510 w 1733"/>
                <a:gd name="T77" fmla="*/ 97 h 100"/>
                <a:gd name="T78" fmla="*/ 1466 w 1733"/>
                <a:gd name="T79" fmla="*/ 99 h 100"/>
                <a:gd name="T80" fmla="*/ 1416 w 1733"/>
                <a:gd name="T81" fmla="*/ 99 h 100"/>
                <a:gd name="T82" fmla="*/ 1325 w 1733"/>
                <a:gd name="T83" fmla="*/ 93 h 100"/>
                <a:gd name="T84" fmla="*/ 1216 w 1733"/>
                <a:gd name="T85" fmla="*/ 92 h 100"/>
                <a:gd name="T86" fmla="*/ 1125 w 1733"/>
                <a:gd name="T87" fmla="*/ 94 h 100"/>
                <a:gd name="T88" fmla="*/ 1067 w 1733"/>
                <a:gd name="T89" fmla="*/ 94 h 100"/>
                <a:gd name="T90" fmla="*/ 1022 w 1733"/>
                <a:gd name="T91" fmla="*/ 95 h 100"/>
                <a:gd name="T92" fmla="*/ 987 w 1733"/>
                <a:gd name="T93" fmla="*/ 97 h 100"/>
                <a:gd name="T94" fmla="*/ 947 w 1733"/>
                <a:gd name="T95" fmla="*/ 93 h 100"/>
                <a:gd name="T96" fmla="*/ 901 w 1733"/>
                <a:gd name="T97" fmla="*/ 97 h 100"/>
                <a:gd name="T98" fmla="*/ 839 w 1733"/>
                <a:gd name="T99" fmla="*/ 97 h 100"/>
                <a:gd name="T100" fmla="*/ 791 w 1733"/>
                <a:gd name="T101" fmla="*/ 95 h 100"/>
                <a:gd name="T102" fmla="*/ 720 w 1733"/>
                <a:gd name="T103" fmla="*/ 99 h 100"/>
                <a:gd name="T104" fmla="*/ 638 w 1733"/>
                <a:gd name="T105" fmla="*/ 99 h 100"/>
                <a:gd name="T106" fmla="*/ 563 w 1733"/>
                <a:gd name="T107" fmla="*/ 99 h 100"/>
                <a:gd name="T108" fmla="*/ 496 w 1733"/>
                <a:gd name="T109" fmla="*/ 95 h 100"/>
                <a:gd name="T110" fmla="*/ 435 w 1733"/>
                <a:gd name="T111" fmla="*/ 97 h 100"/>
                <a:gd name="T112" fmla="*/ 326 w 1733"/>
                <a:gd name="T113" fmla="*/ 97 h 100"/>
                <a:gd name="T114" fmla="*/ 208 w 1733"/>
                <a:gd name="T115" fmla="*/ 97 h 100"/>
                <a:gd name="T116" fmla="*/ 15 w 1733"/>
                <a:gd name="T117" fmla="*/ 95 h 100"/>
                <a:gd name="T118" fmla="*/ 0 w 1733"/>
                <a:gd name="T119" fmla="*/ 76 h 100"/>
                <a:gd name="T120" fmla="*/ 0 w 1733"/>
                <a:gd name="T121" fmla="*/ 50 h 1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3" h="100">
                  <a:moveTo>
                    <a:pt x="0" y="50"/>
                  </a:moveTo>
                  <a:lnTo>
                    <a:pt x="0" y="24"/>
                  </a:lnTo>
                  <a:lnTo>
                    <a:pt x="0" y="0"/>
                  </a:lnTo>
                  <a:lnTo>
                    <a:pt x="4" y="19"/>
                  </a:lnTo>
                  <a:lnTo>
                    <a:pt x="5" y="35"/>
                  </a:lnTo>
                  <a:lnTo>
                    <a:pt x="6" y="63"/>
                  </a:lnTo>
                  <a:lnTo>
                    <a:pt x="12" y="76"/>
                  </a:lnTo>
                  <a:lnTo>
                    <a:pt x="22" y="80"/>
                  </a:lnTo>
                  <a:lnTo>
                    <a:pt x="33" y="77"/>
                  </a:lnTo>
                  <a:lnTo>
                    <a:pt x="48" y="76"/>
                  </a:lnTo>
                  <a:lnTo>
                    <a:pt x="74" y="75"/>
                  </a:lnTo>
                  <a:lnTo>
                    <a:pt x="90" y="76"/>
                  </a:lnTo>
                  <a:lnTo>
                    <a:pt x="103" y="76"/>
                  </a:lnTo>
                  <a:lnTo>
                    <a:pt x="132" y="78"/>
                  </a:lnTo>
                  <a:lnTo>
                    <a:pt x="143" y="79"/>
                  </a:lnTo>
                  <a:lnTo>
                    <a:pt x="156" y="80"/>
                  </a:lnTo>
                  <a:lnTo>
                    <a:pt x="178" y="76"/>
                  </a:lnTo>
                  <a:lnTo>
                    <a:pt x="202" y="75"/>
                  </a:lnTo>
                  <a:lnTo>
                    <a:pt x="231" y="74"/>
                  </a:lnTo>
                  <a:lnTo>
                    <a:pt x="266" y="80"/>
                  </a:lnTo>
                  <a:lnTo>
                    <a:pt x="311" y="82"/>
                  </a:lnTo>
                  <a:lnTo>
                    <a:pt x="336" y="79"/>
                  </a:lnTo>
                  <a:lnTo>
                    <a:pt x="351" y="82"/>
                  </a:lnTo>
                  <a:lnTo>
                    <a:pt x="390" y="82"/>
                  </a:lnTo>
                  <a:lnTo>
                    <a:pt x="404" y="77"/>
                  </a:lnTo>
                  <a:lnTo>
                    <a:pt x="421" y="81"/>
                  </a:lnTo>
                  <a:lnTo>
                    <a:pt x="467" y="80"/>
                  </a:lnTo>
                  <a:lnTo>
                    <a:pt x="525" y="83"/>
                  </a:lnTo>
                  <a:lnTo>
                    <a:pt x="545" y="80"/>
                  </a:lnTo>
                  <a:lnTo>
                    <a:pt x="590" y="76"/>
                  </a:lnTo>
                  <a:lnTo>
                    <a:pt x="620" y="75"/>
                  </a:lnTo>
                  <a:lnTo>
                    <a:pt x="656" y="78"/>
                  </a:lnTo>
                  <a:lnTo>
                    <a:pt x="680" y="80"/>
                  </a:lnTo>
                  <a:lnTo>
                    <a:pt x="708" y="78"/>
                  </a:lnTo>
                  <a:lnTo>
                    <a:pt x="757" y="81"/>
                  </a:lnTo>
                  <a:lnTo>
                    <a:pt x="788" y="77"/>
                  </a:lnTo>
                  <a:lnTo>
                    <a:pt x="818" y="77"/>
                  </a:lnTo>
                  <a:lnTo>
                    <a:pt x="850" y="71"/>
                  </a:lnTo>
                  <a:lnTo>
                    <a:pt x="890" y="77"/>
                  </a:lnTo>
                  <a:lnTo>
                    <a:pt x="942" y="73"/>
                  </a:lnTo>
                  <a:lnTo>
                    <a:pt x="1002" y="73"/>
                  </a:lnTo>
                  <a:lnTo>
                    <a:pt x="1055" y="76"/>
                  </a:lnTo>
                  <a:lnTo>
                    <a:pt x="1086" y="71"/>
                  </a:lnTo>
                  <a:lnTo>
                    <a:pt x="1121" y="71"/>
                  </a:lnTo>
                  <a:lnTo>
                    <a:pt x="1135" y="77"/>
                  </a:lnTo>
                  <a:lnTo>
                    <a:pt x="1150" y="79"/>
                  </a:lnTo>
                  <a:lnTo>
                    <a:pt x="1196" y="76"/>
                  </a:lnTo>
                  <a:lnTo>
                    <a:pt x="1237" y="79"/>
                  </a:lnTo>
                  <a:lnTo>
                    <a:pt x="1292" y="80"/>
                  </a:lnTo>
                  <a:lnTo>
                    <a:pt x="1308" y="79"/>
                  </a:lnTo>
                  <a:lnTo>
                    <a:pt x="1319" y="79"/>
                  </a:lnTo>
                  <a:lnTo>
                    <a:pt x="1332" y="75"/>
                  </a:lnTo>
                  <a:lnTo>
                    <a:pt x="1360" y="78"/>
                  </a:lnTo>
                  <a:lnTo>
                    <a:pt x="1373" y="80"/>
                  </a:lnTo>
                  <a:lnTo>
                    <a:pt x="1382" y="77"/>
                  </a:lnTo>
                  <a:lnTo>
                    <a:pt x="1394" y="80"/>
                  </a:lnTo>
                  <a:lnTo>
                    <a:pt x="1416" y="76"/>
                  </a:lnTo>
                  <a:lnTo>
                    <a:pt x="1451" y="80"/>
                  </a:lnTo>
                  <a:lnTo>
                    <a:pt x="1485" y="74"/>
                  </a:lnTo>
                  <a:lnTo>
                    <a:pt x="1499" y="77"/>
                  </a:lnTo>
                  <a:lnTo>
                    <a:pt x="1514" y="77"/>
                  </a:lnTo>
                  <a:lnTo>
                    <a:pt x="1578" y="74"/>
                  </a:lnTo>
                  <a:lnTo>
                    <a:pt x="1639" y="77"/>
                  </a:lnTo>
                  <a:lnTo>
                    <a:pt x="1687" y="73"/>
                  </a:lnTo>
                  <a:lnTo>
                    <a:pt x="1703" y="70"/>
                  </a:lnTo>
                  <a:lnTo>
                    <a:pt x="1713" y="65"/>
                  </a:lnTo>
                  <a:lnTo>
                    <a:pt x="1721" y="56"/>
                  </a:lnTo>
                  <a:lnTo>
                    <a:pt x="1727" y="42"/>
                  </a:lnTo>
                  <a:lnTo>
                    <a:pt x="1732" y="22"/>
                  </a:lnTo>
                  <a:lnTo>
                    <a:pt x="1732" y="63"/>
                  </a:lnTo>
                  <a:lnTo>
                    <a:pt x="1732" y="73"/>
                  </a:lnTo>
                  <a:lnTo>
                    <a:pt x="1730" y="80"/>
                  </a:lnTo>
                  <a:lnTo>
                    <a:pt x="1725" y="88"/>
                  </a:lnTo>
                  <a:lnTo>
                    <a:pt x="1716" y="95"/>
                  </a:lnTo>
                  <a:lnTo>
                    <a:pt x="1652" y="99"/>
                  </a:lnTo>
                  <a:lnTo>
                    <a:pt x="1606" y="95"/>
                  </a:lnTo>
                  <a:lnTo>
                    <a:pt x="1583" y="97"/>
                  </a:lnTo>
                  <a:lnTo>
                    <a:pt x="1510" y="97"/>
                  </a:lnTo>
                  <a:lnTo>
                    <a:pt x="1488" y="97"/>
                  </a:lnTo>
                  <a:lnTo>
                    <a:pt x="1466" y="99"/>
                  </a:lnTo>
                  <a:lnTo>
                    <a:pt x="1443" y="96"/>
                  </a:lnTo>
                  <a:lnTo>
                    <a:pt x="1416" y="99"/>
                  </a:lnTo>
                  <a:lnTo>
                    <a:pt x="1346" y="97"/>
                  </a:lnTo>
                  <a:lnTo>
                    <a:pt x="1325" y="93"/>
                  </a:lnTo>
                  <a:lnTo>
                    <a:pt x="1260" y="97"/>
                  </a:lnTo>
                  <a:lnTo>
                    <a:pt x="1216" y="92"/>
                  </a:lnTo>
                  <a:lnTo>
                    <a:pt x="1165" y="97"/>
                  </a:lnTo>
                  <a:lnTo>
                    <a:pt x="1125" y="94"/>
                  </a:lnTo>
                  <a:lnTo>
                    <a:pt x="1088" y="97"/>
                  </a:lnTo>
                  <a:lnTo>
                    <a:pt x="1067" y="94"/>
                  </a:lnTo>
                  <a:lnTo>
                    <a:pt x="1048" y="95"/>
                  </a:lnTo>
                  <a:lnTo>
                    <a:pt x="1022" y="95"/>
                  </a:lnTo>
                  <a:lnTo>
                    <a:pt x="1006" y="92"/>
                  </a:lnTo>
                  <a:lnTo>
                    <a:pt x="987" y="97"/>
                  </a:lnTo>
                  <a:lnTo>
                    <a:pt x="967" y="92"/>
                  </a:lnTo>
                  <a:lnTo>
                    <a:pt x="947" y="93"/>
                  </a:lnTo>
                  <a:lnTo>
                    <a:pt x="923" y="95"/>
                  </a:lnTo>
                  <a:lnTo>
                    <a:pt x="901" y="97"/>
                  </a:lnTo>
                  <a:lnTo>
                    <a:pt x="875" y="97"/>
                  </a:lnTo>
                  <a:lnTo>
                    <a:pt x="839" y="97"/>
                  </a:lnTo>
                  <a:lnTo>
                    <a:pt x="813" y="97"/>
                  </a:lnTo>
                  <a:lnTo>
                    <a:pt x="791" y="95"/>
                  </a:lnTo>
                  <a:lnTo>
                    <a:pt x="769" y="95"/>
                  </a:lnTo>
                  <a:lnTo>
                    <a:pt x="720" y="99"/>
                  </a:lnTo>
                  <a:lnTo>
                    <a:pt x="681" y="94"/>
                  </a:lnTo>
                  <a:lnTo>
                    <a:pt x="638" y="99"/>
                  </a:lnTo>
                  <a:lnTo>
                    <a:pt x="603" y="95"/>
                  </a:lnTo>
                  <a:lnTo>
                    <a:pt x="563" y="99"/>
                  </a:lnTo>
                  <a:lnTo>
                    <a:pt x="531" y="95"/>
                  </a:lnTo>
                  <a:lnTo>
                    <a:pt x="496" y="95"/>
                  </a:lnTo>
                  <a:lnTo>
                    <a:pt x="463" y="97"/>
                  </a:lnTo>
                  <a:lnTo>
                    <a:pt x="435" y="97"/>
                  </a:lnTo>
                  <a:lnTo>
                    <a:pt x="351" y="97"/>
                  </a:lnTo>
                  <a:lnTo>
                    <a:pt x="326" y="97"/>
                  </a:lnTo>
                  <a:lnTo>
                    <a:pt x="254" y="95"/>
                  </a:lnTo>
                  <a:lnTo>
                    <a:pt x="208" y="97"/>
                  </a:lnTo>
                  <a:lnTo>
                    <a:pt x="84" y="94"/>
                  </a:lnTo>
                  <a:lnTo>
                    <a:pt x="15" y="95"/>
                  </a:lnTo>
                  <a:lnTo>
                    <a:pt x="3" y="88"/>
                  </a:lnTo>
                  <a:lnTo>
                    <a:pt x="0" y="76"/>
                  </a:lnTo>
                  <a:lnTo>
                    <a:pt x="0" y="63"/>
                  </a:lnTo>
                  <a:lnTo>
                    <a:pt x="0" y="50"/>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grpSp>
      <p:grpSp>
        <p:nvGrpSpPr>
          <p:cNvPr id="18" name="Group 16"/>
          <p:cNvGrpSpPr>
            <a:grpSpLocks/>
          </p:cNvGrpSpPr>
          <p:nvPr/>
        </p:nvGrpSpPr>
        <p:grpSpPr bwMode="auto">
          <a:xfrm>
            <a:off x="6243638" y="222250"/>
            <a:ext cx="2795587" cy="866775"/>
            <a:chOff x="3933" y="140"/>
            <a:chExt cx="1761" cy="546"/>
          </a:xfrm>
        </p:grpSpPr>
        <p:sp>
          <p:nvSpPr>
            <p:cNvPr id="19" name="Freeform 17"/>
            <p:cNvSpPr>
              <a:spLocks/>
            </p:cNvSpPr>
            <p:nvPr/>
          </p:nvSpPr>
          <p:spPr bwMode="auto">
            <a:xfrm>
              <a:off x="3933" y="140"/>
              <a:ext cx="1761" cy="445"/>
            </a:xfrm>
            <a:custGeom>
              <a:avLst/>
              <a:gdLst>
                <a:gd name="T0" fmla="*/ 23 w 1761"/>
                <a:gd name="T1" fmla="*/ 6 h 445"/>
                <a:gd name="T2" fmla="*/ 37 w 1761"/>
                <a:gd name="T3" fmla="*/ 0 h 445"/>
                <a:gd name="T4" fmla="*/ 1706 w 1761"/>
                <a:gd name="T5" fmla="*/ 0 h 445"/>
                <a:gd name="T6" fmla="*/ 1725 w 1761"/>
                <a:gd name="T7" fmla="*/ 4 h 445"/>
                <a:gd name="T8" fmla="*/ 1739 w 1761"/>
                <a:gd name="T9" fmla="*/ 15 h 445"/>
                <a:gd name="T10" fmla="*/ 1751 w 1761"/>
                <a:gd name="T11" fmla="*/ 44 h 445"/>
                <a:gd name="T12" fmla="*/ 1758 w 1761"/>
                <a:gd name="T13" fmla="*/ 77 h 445"/>
                <a:gd name="T14" fmla="*/ 1760 w 1761"/>
                <a:gd name="T15" fmla="*/ 115 h 445"/>
                <a:gd name="T16" fmla="*/ 1760 w 1761"/>
                <a:gd name="T17" fmla="*/ 444 h 445"/>
                <a:gd name="T18" fmla="*/ 66 w 1761"/>
                <a:gd name="T19" fmla="*/ 444 h 445"/>
                <a:gd name="T20" fmla="*/ 0 w 1761"/>
                <a:gd name="T21" fmla="*/ 444 h 445"/>
                <a:gd name="T22" fmla="*/ 0 w 1761"/>
                <a:gd name="T23" fmla="*/ 138 h 445"/>
                <a:gd name="T24" fmla="*/ 0 w 1761"/>
                <a:gd name="T25" fmla="*/ 93 h 445"/>
                <a:gd name="T26" fmla="*/ 7 w 1761"/>
                <a:gd name="T27" fmla="*/ 49 h 445"/>
                <a:gd name="T28" fmla="*/ 13 w 1761"/>
                <a:gd name="T29" fmla="*/ 26 h 445"/>
                <a:gd name="T30" fmla="*/ 23 w 1761"/>
                <a:gd name="T31" fmla="*/ 6 h 4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1" h="445">
                  <a:moveTo>
                    <a:pt x="23" y="6"/>
                  </a:moveTo>
                  <a:lnTo>
                    <a:pt x="37" y="0"/>
                  </a:lnTo>
                  <a:lnTo>
                    <a:pt x="1706" y="0"/>
                  </a:lnTo>
                  <a:lnTo>
                    <a:pt x="1725" y="4"/>
                  </a:lnTo>
                  <a:lnTo>
                    <a:pt x="1739" y="15"/>
                  </a:lnTo>
                  <a:lnTo>
                    <a:pt x="1751" y="44"/>
                  </a:lnTo>
                  <a:lnTo>
                    <a:pt x="1758" y="77"/>
                  </a:lnTo>
                  <a:lnTo>
                    <a:pt x="1760" y="115"/>
                  </a:lnTo>
                  <a:lnTo>
                    <a:pt x="1760" y="444"/>
                  </a:lnTo>
                  <a:lnTo>
                    <a:pt x="66" y="444"/>
                  </a:lnTo>
                  <a:lnTo>
                    <a:pt x="0" y="444"/>
                  </a:lnTo>
                  <a:lnTo>
                    <a:pt x="0" y="138"/>
                  </a:lnTo>
                  <a:lnTo>
                    <a:pt x="0" y="93"/>
                  </a:lnTo>
                  <a:lnTo>
                    <a:pt x="7" y="49"/>
                  </a:lnTo>
                  <a:lnTo>
                    <a:pt x="13" y="26"/>
                  </a:lnTo>
                  <a:lnTo>
                    <a:pt x="23" y="6"/>
                  </a:lnTo>
                </a:path>
              </a:pathLst>
            </a:custGeom>
            <a:gradFill rotWithShape="0">
              <a:gsLst>
                <a:gs pos="0">
                  <a:srgbClr val="00CCFF"/>
                </a:gs>
                <a:gs pos="100000">
                  <a:srgbClr val="FFFFFF"/>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0" name="Freeform 18"/>
            <p:cNvSpPr>
              <a:spLocks/>
            </p:cNvSpPr>
            <p:nvPr/>
          </p:nvSpPr>
          <p:spPr bwMode="auto">
            <a:xfrm>
              <a:off x="3933" y="425"/>
              <a:ext cx="1761" cy="190"/>
            </a:xfrm>
            <a:custGeom>
              <a:avLst/>
              <a:gdLst>
                <a:gd name="T0" fmla="*/ 85 w 1761"/>
                <a:gd name="T1" fmla="*/ 65 h 190"/>
                <a:gd name="T2" fmla="*/ 138 w 1761"/>
                <a:gd name="T3" fmla="*/ 65 h 190"/>
                <a:gd name="T4" fmla="*/ 180 w 1761"/>
                <a:gd name="T5" fmla="*/ 97 h 190"/>
                <a:gd name="T6" fmla="*/ 248 w 1761"/>
                <a:gd name="T7" fmla="*/ 78 h 190"/>
                <a:gd name="T8" fmla="*/ 325 w 1761"/>
                <a:gd name="T9" fmla="*/ 69 h 190"/>
                <a:gd name="T10" fmla="*/ 379 w 1761"/>
                <a:gd name="T11" fmla="*/ 88 h 190"/>
                <a:gd name="T12" fmla="*/ 438 w 1761"/>
                <a:gd name="T13" fmla="*/ 78 h 190"/>
                <a:gd name="T14" fmla="*/ 532 w 1761"/>
                <a:gd name="T15" fmla="*/ 84 h 190"/>
                <a:gd name="T16" fmla="*/ 592 w 1761"/>
                <a:gd name="T17" fmla="*/ 97 h 190"/>
                <a:gd name="T18" fmla="*/ 663 w 1761"/>
                <a:gd name="T19" fmla="*/ 59 h 190"/>
                <a:gd name="T20" fmla="*/ 716 w 1761"/>
                <a:gd name="T21" fmla="*/ 93 h 190"/>
                <a:gd name="T22" fmla="*/ 787 w 1761"/>
                <a:gd name="T23" fmla="*/ 87 h 190"/>
                <a:gd name="T24" fmla="*/ 824 w 1761"/>
                <a:gd name="T25" fmla="*/ 93 h 190"/>
                <a:gd name="T26" fmla="*/ 857 w 1761"/>
                <a:gd name="T27" fmla="*/ 59 h 190"/>
                <a:gd name="T28" fmla="*/ 899 w 1761"/>
                <a:gd name="T29" fmla="*/ 35 h 190"/>
                <a:gd name="T30" fmla="*/ 949 w 1761"/>
                <a:gd name="T31" fmla="*/ 32 h 190"/>
                <a:gd name="T32" fmla="*/ 991 w 1761"/>
                <a:gd name="T33" fmla="*/ 23 h 190"/>
                <a:gd name="T34" fmla="*/ 1030 w 1761"/>
                <a:gd name="T35" fmla="*/ 49 h 190"/>
                <a:gd name="T36" fmla="*/ 1071 w 1761"/>
                <a:gd name="T37" fmla="*/ 69 h 190"/>
                <a:gd name="T38" fmla="*/ 1138 w 1761"/>
                <a:gd name="T39" fmla="*/ 55 h 190"/>
                <a:gd name="T40" fmla="*/ 1168 w 1761"/>
                <a:gd name="T41" fmla="*/ 92 h 190"/>
                <a:gd name="T42" fmla="*/ 1215 w 1761"/>
                <a:gd name="T43" fmla="*/ 97 h 190"/>
                <a:gd name="T44" fmla="*/ 1293 w 1761"/>
                <a:gd name="T45" fmla="*/ 97 h 190"/>
                <a:gd name="T46" fmla="*/ 1340 w 1761"/>
                <a:gd name="T47" fmla="*/ 81 h 190"/>
                <a:gd name="T48" fmla="*/ 1376 w 1761"/>
                <a:gd name="T49" fmla="*/ 88 h 190"/>
                <a:gd name="T50" fmla="*/ 1418 w 1761"/>
                <a:gd name="T51" fmla="*/ 59 h 190"/>
                <a:gd name="T52" fmla="*/ 1478 w 1761"/>
                <a:gd name="T53" fmla="*/ 55 h 190"/>
                <a:gd name="T54" fmla="*/ 1528 w 1761"/>
                <a:gd name="T55" fmla="*/ 23 h 190"/>
                <a:gd name="T56" fmla="*/ 1567 w 1761"/>
                <a:gd name="T57" fmla="*/ 15 h 190"/>
                <a:gd name="T58" fmla="*/ 1617 w 1761"/>
                <a:gd name="T59" fmla="*/ 28 h 190"/>
                <a:gd name="T60" fmla="*/ 1661 w 1761"/>
                <a:gd name="T61" fmla="*/ 1 h 190"/>
                <a:gd name="T62" fmla="*/ 1703 w 1761"/>
                <a:gd name="T63" fmla="*/ 49 h 190"/>
                <a:gd name="T64" fmla="*/ 1750 w 1761"/>
                <a:gd name="T65" fmla="*/ 24 h 190"/>
                <a:gd name="T66" fmla="*/ 1760 w 1761"/>
                <a:gd name="T67" fmla="*/ 189 h 190"/>
                <a:gd name="T68" fmla="*/ 727 w 1761"/>
                <a:gd name="T69" fmla="*/ 153 h 190"/>
                <a:gd name="T70" fmla="*/ 0 w 1761"/>
                <a:gd name="T71" fmla="*/ 30 h 190"/>
                <a:gd name="T72" fmla="*/ 26 w 1761"/>
                <a:gd name="T73" fmla="*/ 51 h 190"/>
                <a:gd name="T74" fmla="*/ 61 w 1761"/>
                <a:gd name="T75" fmla="*/ 59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1" h="190">
                  <a:moveTo>
                    <a:pt x="61" y="59"/>
                  </a:moveTo>
                  <a:lnTo>
                    <a:pt x="85" y="65"/>
                  </a:lnTo>
                  <a:lnTo>
                    <a:pt x="112" y="59"/>
                  </a:lnTo>
                  <a:lnTo>
                    <a:pt x="138" y="65"/>
                  </a:lnTo>
                  <a:lnTo>
                    <a:pt x="158" y="83"/>
                  </a:lnTo>
                  <a:lnTo>
                    <a:pt x="180" y="97"/>
                  </a:lnTo>
                  <a:lnTo>
                    <a:pt x="217" y="85"/>
                  </a:lnTo>
                  <a:lnTo>
                    <a:pt x="248" y="78"/>
                  </a:lnTo>
                  <a:lnTo>
                    <a:pt x="293" y="78"/>
                  </a:lnTo>
                  <a:lnTo>
                    <a:pt x="325" y="69"/>
                  </a:lnTo>
                  <a:lnTo>
                    <a:pt x="354" y="78"/>
                  </a:lnTo>
                  <a:lnTo>
                    <a:pt x="379" y="88"/>
                  </a:lnTo>
                  <a:lnTo>
                    <a:pt x="402" y="92"/>
                  </a:lnTo>
                  <a:lnTo>
                    <a:pt x="438" y="78"/>
                  </a:lnTo>
                  <a:lnTo>
                    <a:pt x="477" y="78"/>
                  </a:lnTo>
                  <a:lnTo>
                    <a:pt x="532" y="84"/>
                  </a:lnTo>
                  <a:lnTo>
                    <a:pt x="555" y="102"/>
                  </a:lnTo>
                  <a:lnTo>
                    <a:pt x="592" y="97"/>
                  </a:lnTo>
                  <a:lnTo>
                    <a:pt x="629" y="69"/>
                  </a:lnTo>
                  <a:lnTo>
                    <a:pt x="663" y="59"/>
                  </a:lnTo>
                  <a:lnTo>
                    <a:pt x="687" y="69"/>
                  </a:lnTo>
                  <a:lnTo>
                    <a:pt x="716" y="93"/>
                  </a:lnTo>
                  <a:lnTo>
                    <a:pt x="750" y="102"/>
                  </a:lnTo>
                  <a:lnTo>
                    <a:pt x="787" y="87"/>
                  </a:lnTo>
                  <a:lnTo>
                    <a:pt x="805" y="81"/>
                  </a:lnTo>
                  <a:lnTo>
                    <a:pt x="824" y="93"/>
                  </a:lnTo>
                  <a:lnTo>
                    <a:pt x="840" y="78"/>
                  </a:lnTo>
                  <a:lnTo>
                    <a:pt x="857" y="59"/>
                  </a:lnTo>
                  <a:lnTo>
                    <a:pt x="877" y="40"/>
                  </a:lnTo>
                  <a:lnTo>
                    <a:pt x="899" y="35"/>
                  </a:lnTo>
                  <a:lnTo>
                    <a:pt x="924" y="40"/>
                  </a:lnTo>
                  <a:lnTo>
                    <a:pt x="949" y="32"/>
                  </a:lnTo>
                  <a:lnTo>
                    <a:pt x="975" y="23"/>
                  </a:lnTo>
                  <a:lnTo>
                    <a:pt x="991" y="23"/>
                  </a:lnTo>
                  <a:lnTo>
                    <a:pt x="1006" y="25"/>
                  </a:lnTo>
                  <a:lnTo>
                    <a:pt x="1030" y="49"/>
                  </a:lnTo>
                  <a:lnTo>
                    <a:pt x="1052" y="45"/>
                  </a:lnTo>
                  <a:lnTo>
                    <a:pt x="1071" y="69"/>
                  </a:lnTo>
                  <a:lnTo>
                    <a:pt x="1107" y="69"/>
                  </a:lnTo>
                  <a:lnTo>
                    <a:pt x="1138" y="55"/>
                  </a:lnTo>
                  <a:lnTo>
                    <a:pt x="1153" y="73"/>
                  </a:lnTo>
                  <a:lnTo>
                    <a:pt x="1168" y="92"/>
                  </a:lnTo>
                  <a:lnTo>
                    <a:pt x="1190" y="86"/>
                  </a:lnTo>
                  <a:lnTo>
                    <a:pt x="1215" y="97"/>
                  </a:lnTo>
                  <a:lnTo>
                    <a:pt x="1242" y="87"/>
                  </a:lnTo>
                  <a:lnTo>
                    <a:pt x="1293" y="97"/>
                  </a:lnTo>
                  <a:lnTo>
                    <a:pt x="1315" y="107"/>
                  </a:lnTo>
                  <a:lnTo>
                    <a:pt x="1340" y="81"/>
                  </a:lnTo>
                  <a:lnTo>
                    <a:pt x="1357" y="79"/>
                  </a:lnTo>
                  <a:lnTo>
                    <a:pt x="1376" y="88"/>
                  </a:lnTo>
                  <a:lnTo>
                    <a:pt x="1394" y="85"/>
                  </a:lnTo>
                  <a:lnTo>
                    <a:pt x="1418" y="59"/>
                  </a:lnTo>
                  <a:lnTo>
                    <a:pt x="1458" y="51"/>
                  </a:lnTo>
                  <a:lnTo>
                    <a:pt x="1478" y="55"/>
                  </a:lnTo>
                  <a:lnTo>
                    <a:pt x="1498" y="55"/>
                  </a:lnTo>
                  <a:lnTo>
                    <a:pt x="1528" y="23"/>
                  </a:lnTo>
                  <a:lnTo>
                    <a:pt x="1545" y="10"/>
                  </a:lnTo>
                  <a:lnTo>
                    <a:pt x="1567" y="15"/>
                  </a:lnTo>
                  <a:lnTo>
                    <a:pt x="1592" y="49"/>
                  </a:lnTo>
                  <a:lnTo>
                    <a:pt x="1617" y="28"/>
                  </a:lnTo>
                  <a:lnTo>
                    <a:pt x="1641" y="0"/>
                  </a:lnTo>
                  <a:lnTo>
                    <a:pt x="1661" y="1"/>
                  </a:lnTo>
                  <a:lnTo>
                    <a:pt x="1685" y="59"/>
                  </a:lnTo>
                  <a:lnTo>
                    <a:pt x="1703" y="49"/>
                  </a:lnTo>
                  <a:lnTo>
                    <a:pt x="1729" y="25"/>
                  </a:lnTo>
                  <a:lnTo>
                    <a:pt x="1750" y="24"/>
                  </a:lnTo>
                  <a:lnTo>
                    <a:pt x="1760" y="44"/>
                  </a:lnTo>
                  <a:lnTo>
                    <a:pt x="1760" y="189"/>
                  </a:lnTo>
                  <a:lnTo>
                    <a:pt x="740" y="148"/>
                  </a:lnTo>
                  <a:lnTo>
                    <a:pt x="727" y="153"/>
                  </a:lnTo>
                  <a:lnTo>
                    <a:pt x="0" y="136"/>
                  </a:lnTo>
                  <a:lnTo>
                    <a:pt x="0" y="30"/>
                  </a:lnTo>
                  <a:lnTo>
                    <a:pt x="10" y="46"/>
                  </a:lnTo>
                  <a:lnTo>
                    <a:pt x="26" y="51"/>
                  </a:lnTo>
                  <a:lnTo>
                    <a:pt x="46" y="53"/>
                  </a:lnTo>
                  <a:lnTo>
                    <a:pt x="61" y="59"/>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1" name="Freeform 19"/>
            <p:cNvSpPr>
              <a:spLocks/>
            </p:cNvSpPr>
            <p:nvPr/>
          </p:nvSpPr>
          <p:spPr bwMode="auto">
            <a:xfrm>
              <a:off x="3933" y="489"/>
              <a:ext cx="1761" cy="197"/>
            </a:xfrm>
            <a:custGeom>
              <a:avLst/>
              <a:gdLst>
                <a:gd name="T0" fmla="*/ 37 w 1761"/>
                <a:gd name="T1" fmla="*/ 194 h 197"/>
                <a:gd name="T2" fmla="*/ 1706 w 1761"/>
                <a:gd name="T3" fmla="*/ 196 h 197"/>
                <a:gd name="T4" fmla="*/ 1739 w 1761"/>
                <a:gd name="T5" fmla="*/ 189 h 197"/>
                <a:gd name="T6" fmla="*/ 1758 w 1761"/>
                <a:gd name="T7" fmla="*/ 165 h 197"/>
                <a:gd name="T8" fmla="*/ 1760 w 1761"/>
                <a:gd name="T9" fmla="*/ 23 h 197"/>
                <a:gd name="T10" fmla="*/ 1736 w 1761"/>
                <a:gd name="T11" fmla="*/ 7 h 197"/>
                <a:gd name="T12" fmla="*/ 1723 w 1761"/>
                <a:gd name="T13" fmla="*/ 53 h 197"/>
                <a:gd name="T14" fmla="*/ 1706 w 1761"/>
                <a:gd name="T15" fmla="*/ 50 h 197"/>
                <a:gd name="T16" fmla="*/ 1671 w 1761"/>
                <a:gd name="T17" fmla="*/ 26 h 197"/>
                <a:gd name="T18" fmla="*/ 1625 w 1761"/>
                <a:gd name="T19" fmla="*/ 34 h 197"/>
                <a:gd name="T20" fmla="*/ 1588 w 1761"/>
                <a:gd name="T21" fmla="*/ 39 h 197"/>
                <a:gd name="T22" fmla="*/ 1554 w 1761"/>
                <a:gd name="T23" fmla="*/ 26 h 197"/>
                <a:gd name="T24" fmla="*/ 1520 w 1761"/>
                <a:gd name="T25" fmla="*/ 42 h 197"/>
                <a:gd name="T26" fmla="*/ 1498 w 1761"/>
                <a:gd name="T27" fmla="*/ 52 h 197"/>
                <a:gd name="T28" fmla="*/ 1445 w 1761"/>
                <a:gd name="T29" fmla="*/ 45 h 197"/>
                <a:gd name="T30" fmla="*/ 1396 w 1761"/>
                <a:gd name="T31" fmla="*/ 37 h 197"/>
                <a:gd name="T32" fmla="*/ 1337 w 1761"/>
                <a:gd name="T33" fmla="*/ 86 h 197"/>
                <a:gd name="T34" fmla="*/ 1293 w 1761"/>
                <a:gd name="T35" fmla="*/ 61 h 197"/>
                <a:gd name="T36" fmla="*/ 1240 w 1761"/>
                <a:gd name="T37" fmla="*/ 59 h 197"/>
                <a:gd name="T38" fmla="*/ 1153 w 1761"/>
                <a:gd name="T39" fmla="*/ 58 h 197"/>
                <a:gd name="T40" fmla="*/ 1112 w 1761"/>
                <a:gd name="T41" fmla="*/ 52 h 197"/>
                <a:gd name="T42" fmla="*/ 1079 w 1761"/>
                <a:gd name="T43" fmla="*/ 37 h 197"/>
                <a:gd name="T44" fmla="*/ 1006 w 1761"/>
                <a:gd name="T45" fmla="*/ 68 h 197"/>
                <a:gd name="T46" fmla="*/ 943 w 1761"/>
                <a:gd name="T47" fmla="*/ 53 h 197"/>
                <a:gd name="T48" fmla="*/ 866 w 1761"/>
                <a:gd name="T49" fmla="*/ 61 h 197"/>
                <a:gd name="T50" fmla="*/ 804 w 1761"/>
                <a:gd name="T51" fmla="*/ 61 h 197"/>
                <a:gd name="T52" fmla="*/ 730 w 1761"/>
                <a:gd name="T53" fmla="*/ 82 h 197"/>
                <a:gd name="T54" fmla="*/ 652 w 1761"/>
                <a:gd name="T55" fmla="*/ 71 h 197"/>
                <a:gd name="T56" fmla="*/ 563 w 1761"/>
                <a:gd name="T57" fmla="*/ 73 h 197"/>
                <a:gd name="T58" fmla="*/ 468 w 1761"/>
                <a:gd name="T59" fmla="*/ 52 h 197"/>
                <a:gd name="T60" fmla="*/ 369 w 1761"/>
                <a:gd name="T61" fmla="*/ 37 h 197"/>
                <a:gd name="T62" fmla="*/ 301 w 1761"/>
                <a:gd name="T63" fmla="*/ 55 h 197"/>
                <a:gd name="T64" fmla="*/ 262 w 1761"/>
                <a:gd name="T65" fmla="*/ 50 h 197"/>
                <a:gd name="T66" fmla="*/ 205 w 1761"/>
                <a:gd name="T67" fmla="*/ 57 h 197"/>
                <a:gd name="T68" fmla="*/ 143 w 1761"/>
                <a:gd name="T69" fmla="*/ 55 h 197"/>
                <a:gd name="T70" fmla="*/ 80 w 1761"/>
                <a:gd name="T71" fmla="*/ 68 h 197"/>
                <a:gd name="T72" fmla="*/ 16 w 1761"/>
                <a:gd name="T73" fmla="*/ 59 h 197"/>
                <a:gd name="T74" fmla="*/ 2 w 1761"/>
                <a:gd name="T75" fmla="*/ 116 h 197"/>
                <a:gd name="T76" fmla="*/ 13 w 1761"/>
                <a:gd name="T77" fmla="*/ 184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1" h="197">
                  <a:moveTo>
                    <a:pt x="23" y="191"/>
                  </a:moveTo>
                  <a:lnTo>
                    <a:pt x="37" y="194"/>
                  </a:lnTo>
                  <a:lnTo>
                    <a:pt x="54" y="196"/>
                  </a:lnTo>
                  <a:lnTo>
                    <a:pt x="1706" y="196"/>
                  </a:lnTo>
                  <a:lnTo>
                    <a:pt x="1725" y="193"/>
                  </a:lnTo>
                  <a:lnTo>
                    <a:pt x="1739" y="189"/>
                  </a:lnTo>
                  <a:lnTo>
                    <a:pt x="1751" y="178"/>
                  </a:lnTo>
                  <a:lnTo>
                    <a:pt x="1758" y="165"/>
                  </a:lnTo>
                  <a:lnTo>
                    <a:pt x="1760" y="150"/>
                  </a:lnTo>
                  <a:lnTo>
                    <a:pt x="1760" y="23"/>
                  </a:lnTo>
                  <a:lnTo>
                    <a:pt x="1745" y="0"/>
                  </a:lnTo>
                  <a:lnTo>
                    <a:pt x="1736" y="7"/>
                  </a:lnTo>
                  <a:lnTo>
                    <a:pt x="1729" y="28"/>
                  </a:lnTo>
                  <a:lnTo>
                    <a:pt x="1723" y="53"/>
                  </a:lnTo>
                  <a:lnTo>
                    <a:pt x="1716" y="52"/>
                  </a:lnTo>
                  <a:lnTo>
                    <a:pt x="1706" y="50"/>
                  </a:lnTo>
                  <a:lnTo>
                    <a:pt x="1685" y="37"/>
                  </a:lnTo>
                  <a:lnTo>
                    <a:pt x="1671" y="26"/>
                  </a:lnTo>
                  <a:lnTo>
                    <a:pt x="1649" y="23"/>
                  </a:lnTo>
                  <a:lnTo>
                    <a:pt x="1625" y="34"/>
                  </a:lnTo>
                  <a:lnTo>
                    <a:pt x="1603" y="52"/>
                  </a:lnTo>
                  <a:lnTo>
                    <a:pt x="1588" y="39"/>
                  </a:lnTo>
                  <a:lnTo>
                    <a:pt x="1574" y="37"/>
                  </a:lnTo>
                  <a:lnTo>
                    <a:pt x="1554" y="26"/>
                  </a:lnTo>
                  <a:lnTo>
                    <a:pt x="1534" y="30"/>
                  </a:lnTo>
                  <a:lnTo>
                    <a:pt x="1520" y="42"/>
                  </a:lnTo>
                  <a:lnTo>
                    <a:pt x="1514" y="59"/>
                  </a:lnTo>
                  <a:lnTo>
                    <a:pt x="1498" y="52"/>
                  </a:lnTo>
                  <a:lnTo>
                    <a:pt x="1475" y="52"/>
                  </a:lnTo>
                  <a:lnTo>
                    <a:pt x="1445" y="45"/>
                  </a:lnTo>
                  <a:lnTo>
                    <a:pt x="1419" y="59"/>
                  </a:lnTo>
                  <a:lnTo>
                    <a:pt x="1396" y="37"/>
                  </a:lnTo>
                  <a:lnTo>
                    <a:pt x="1366" y="52"/>
                  </a:lnTo>
                  <a:lnTo>
                    <a:pt x="1337" y="86"/>
                  </a:lnTo>
                  <a:lnTo>
                    <a:pt x="1314" y="73"/>
                  </a:lnTo>
                  <a:lnTo>
                    <a:pt x="1293" y="61"/>
                  </a:lnTo>
                  <a:lnTo>
                    <a:pt x="1270" y="53"/>
                  </a:lnTo>
                  <a:lnTo>
                    <a:pt x="1240" y="59"/>
                  </a:lnTo>
                  <a:lnTo>
                    <a:pt x="1194" y="69"/>
                  </a:lnTo>
                  <a:lnTo>
                    <a:pt x="1153" y="58"/>
                  </a:lnTo>
                  <a:lnTo>
                    <a:pt x="1135" y="63"/>
                  </a:lnTo>
                  <a:lnTo>
                    <a:pt x="1112" y="52"/>
                  </a:lnTo>
                  <a:lnTo>
                    <a:pt x="1097" y="40"/>
                  </a:lnTo>
                  <a:lnTo>
                    <a:pt x="1079" y="37"/>
                  </a:lnTo>
                  <a:lnTo>
                    <a:pt x="1047" y="45"/>
                  </a:lnTo>
                  <a:lnTo>
                    <a:pt x="1006" y="68"/>
                  </a:lnTo>
                  <a:lnTo>
                    <a:pt x="972" y="47"/>
                  </a:lnTo>
                  <a:lnTo>
                    <a:pt x="943" y="53"/>
                  </a:lnTo>
                  <a:lnTo>
                    <a:pt x="916" y="82"/>
                  </a:lnTo>
                  <a:lnTo>
                    <a:pt x="866" y="61"/>
                  </a:lnTo>
                  <a:lnTo>
                    <a:pt x="829" y="71"/>
                  </a:lnTo>
                  <a:lnTo>
                    <a:pt x="804" y="61"/>
                  </a:lnTo>
                  <a:lnTo>
                    <a:pt x="767" y="66"/>
                  </a:lnTo>
                  <a:lnTo>
                    <a:pt x="730" y="82"/>
                  </a:lnTo>
                  <a:lnTo>
                    <a:pt x="704" y="76"/>
                  </a:lnTo>
                  <a:lnTo>
                    <a:pt x="652" y="71"/>
                  </a:lnTo>
                  <a:lnTo>
                    <a:pt x="619" y="82"/>
                  </a:lnTo>
                  <a:lnTo>
                    <a:pt x="563" y="73"/>
                  </a:lnTo>
                  <a:lnTo>
                    <a:pt x="517" y="66"/>
                  </a:lnTo>
                  <a:lnTo>
                    <a:pt x="468" y="52"/>
                  </a:lnTo>
                  <a:lnTo>
                    <a:pt x="422" y="66"/>
                  </a:lnTo>
                  <a:lnTo>
                    <a:pt x="369" y="37"/>
                  </a:lnTo>
                  <a:lnTo>
                    <a:pt x="329" y="37"/>
                  </a:lnTo>
                  <a:lnTo>
                    <a:pt x="301" y="55"/>
                  </a:lnTo>
                  <a:lnTo>
                    <a:pt x="284" y="41"/>
                  </a:lnTo>
                  <a:lnTo>
                    <a:pt x="262" y="50"/>
                  </a:lnTo>
                  <a:lnTo>
                    <a:pt x="233" y="52"/>
                  </a:lnTo>
                  <a:lnTo>
                    <a:pt x="205" y="57"/>
                  </a:lnTo>
                  <a:lnTo>
                    <a:pt x="171" y="69"/>
                  </a:lnTo>
                  <a:lnTo>
                    <a:pt x="143" y="55"/>
                  </a:lnTo>
                  <a:lnTo>
                    <a:pt x="116" y="62"/>
                  </a:lnTo>
                  <a:lnTo>
                    <a:pt x="80" y="68"/>
                  </a:lnTo>
                  <a:lnTo>
                    <a:pt x="58" y="62"/>
                  </a:lnTo>
                  <a:lnTo>
                    <a:pt x="16" y="59"/>
                  </a:lnTo>
                  <a:lnTo>
                    <a:pt x="0" y="73"/>
                  </a:lnTo>
                  <a:lnTo>
                    <a:pt x="2" y="116"/>
                  </a:lnTo>
                  <a:lnTo>
                    <a:pt x="4" y="153"/>
                  </a:lnTo>
                  <a:lnTo>
                    <a:pt x="13" y="184"/>
                  </a:lnTo>
                  <a:lnTo>
                    <a:pt x="23" y="191"/>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2" name="Freeform 20"/>
            <p:cNvSpPr>
              <a:spLocks/>
            </p:cNvSpPr>
            <p:nvPr/>
          </p:nvSpPr>
          <p:spPr bwMode="auto">
            <a:xfrm>
              <a:off x="3943" y="152"/>
              <a:ext cx="1733" cy="254"/>
            </a:xfrm>
            <a:custGeom>
              <a:avLst/>
              <a:gdLst>
                <a:gd name="T0" fmla="*/ 0 w 1733"/>
                <a:gd name="T1" fmla="*/ 191 h 254"/>
                <a:gd name="T2" fmla="*/ 4 w 1733"/>
                <a:gd name="T3" fmla="*/ 203 h 254"/>
                <a:gd name="T4" fmla="*/ 7 w 1733"/>
                <a:gd name="T5" fmla="*/ 92 h 254"/>
                <a:gd name="T6" fmla="*/ 22 w 1733"/>
                <a:gd name="T7" fmla="*/ 46 h 254"/>
                <a:gd name="T8" fmla="*/ 82 w 1733"/>
                <a:gd name="T9" fmla="*/ 40 h 254"/>
                <a:gd name="T10" fmla="*/ 198 w 1733"/>
                <a:gd name="T11" fmla="*/ 46 h 254"/>
                <a:gd name="T12" fmla="*/ 308 w 1733"/>
                <a:gd name="T13" fmla="*/ 44 h 254"/>
                <a:gd name="T14" fmla="*/ 437 w 1733"/>
                <a:gd name="T15" fmla="*/ 46 h 254"/>
                <a:gd name="T16" fmla="*/ 525 w 1733"/>
                <a:gd name="T17" fmla="*/ 40 h 254"/>
                <a:gd name="T18" fmla="*/ 598 w 1733"/>
                <a:gd name="T19" fmla="*/ 40 h 254"/>
                <a:gd name="T20" fmla="*/ 708 w 1733"/>
                <a:gd name="T21" fmla="*/ 53 h 254"/>
                <a:gd name="T22" fmla="*/ 788 w 1733"/>
                <a:gd name="T23" fmla="*/ 55 h 254"/>
                <a:gd name="T24" fmla="*/ 878 w 1733"/>
                <a:gd name="T25" fmla="*/ 46 h 254"/>
                <a:gd name="T26" fmla="*/ 986 w 1733"/>
                <a:gd name="T27" fmla="*/ 63 h 254"/>
                <a:gd name="T28" fmla="*/ 1071 w 1733"/>
                <a:gd name="T29" fmla="*/ 59 h 254"/>
                <a:gd name="T30" fmla="*/ 1150 w 1733"/>
                <a:gd name="T31" fmla="*/ 51 h 254"/>
                <a:gd name="T32" fmla="*/ 1241 w 1733"/>
                <a:gd name="T33" fmla="*/ 56 h 254"/>
                <a:gd name="T34" fmla="*/ 1319 w 1733"/>
                <a:gd name="T35" fmla="*/ 51 h 254"/>
                <a:gd name="T36" fmla="*/ 1395 w 1733"/>
                <a:gd name="T37" fmla="*/ 46 h 254"/>
                <a:gd name="T38" fmla="*/ 1449 w 1733"/>
                <a:gd name="T39" fmla="*/ 50 h 254"/>
                <a:gd name="T40" fmla="*/ 1557 w 1733"/>
                <a:gd name="T41" fmla="*/ 40 h 254"/>
                <a:gd name="T42" fmla="*/ 1665 w 1733"/>
                <a:gd name="T43" fmla="*/ 53 h 254"/>
                <a:gd name="T44" fmla="*/ 1703 w 1733"/>
                <a:gd name="T45" fmla="*/ 74 h 254"/>
                <a:gd name="T46" fmla="*/ 1721 w 1733"/>
                <a:gd name="T47" fmla="*/ 107 h 254"/>
                <a:gd name="T48" fmla="*/ 1732 w 1733"/>
                <a:gd name="T49" fmla="*/ 196 h 254"/>
                <a:gd name="T50" fmla="*/ 1732 w 1733"/>
                <a:gd name="T51" fmla="*/ 65 h 254"/>
                <a:gd name="T52" fmla="*/ 1725 w 1733"/>
                <a:gd name="T53" fmla="*/ 26 h 254"/>
                <a:gd name="T54" fmla="*/ 1606 w 1733"/>
                <a:gd name="T55" fmla="*/ 9 h 254"/>
                <a:gd name="T56" fmla="*/ 1510 w 1733"/>
                <a:gd name="T57" fmla="*/ 2 h 254"/>
                <a:gd name="T58" fmla="*/ 1443 w 1733"/>
                <a:gd name="T59" fmla="*/ 6 h 254"/>
                <a:gd name="T60" fmla="*/ 1349 w 1733"/>
                <a:gd name="T61" fmla="*/ 13 h 254"/>
                <a:gd name="T62" fmla="*/ 1182 w 1733"/>
                <a:gd name="T63" fmla="*/ 9 h 254"/>
                <a:gd name="T64" fmla="*/ 1067 w 1733"/>
                <a:gd name="T65" fmla="*/ 10 h 254"/>
                <a:gd name="T66" fmla="*/ 986 w 1733"/>
                <a:gd name="T67" fmla="*/ 9 h 254"/>
                <a:gd name="T68" fmla="*/ 923 w 1733"/>
                <a:gd name="T69" fmla="*/ 7 h 254"/>
                <a:gd name="T70" fmla="*/ 813 w 1733"/>
                <a:gd name="T71" fmla="*/ 9 h 254"/>
                <a:gd name="T72" fmla="*/ 681 w 1733"/>
                <a:gd name="T73" fmla="*/ 10 h 254"/>
                <a:gd name="T74" fmla="*/ 531 w 1733"/>
                <a:gd name="T75" fmla="*/ 7 h 254"/>
                <a:gd name="T76" fmla="*/ 463 w 1733"/>
                <a:gd name="T77" fmla="*/ 4 h 254"/>
                <a:gd name="T78" fmla="*/ 351 w 1733"/>
                <a:gd name="T79" fmla="*/ 4 h 254"/>
                <a:gd name="T80" fmla="*/ 208 w 1733"/>
                <a:gd name="T81" fmla="*/ 4 h 254"/>
                <a:gd name="T82" fmla="*/ 87 w 1733"/>
                <a:gd name="T83" fmla="*/ 0 h 254"/>
                <a:gd name="T84" fmla="*/ 28 w 1733"/>
                <a:gd name="T85" fmla="*/ 2 h 254"/>
                <a:gd name="T86" fmla="*/ 4 w 1733"/>
                <a:gd name="T87" fmla="*/ 28 h 254"/>
                <a:gd name="T88" fmla="*/ 0 w 1733"/>
                <a:gd name="T89" fmla="*/ 89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3" h="254">
                  <a:moveTo>
                    <a:pt x="0" y="123"/>
                  </a:moveTo>
                  <a:lnTo>
                    <a:pt x="0" y="191"/>
                  </a:lnTo>
                  <a:lnTo>
                    <a:pt x="0" y="253"/>
                  </a:lnTo>
                  <a:lnTo>
                    <a:pt x="4" y="203"/>
                  </a:lnTo>
                  <a:lnTo>
                    <a:pt x="5" y="163"/>
                  </a:lnTo>
                  <a:lnTo>
                    <a:pt x="7" y="92"/>
                  </a:lnTo>
                  <a:lnTo>
                    <a:pt x="12" y="57"/>
                  </a:lnTo>
                  <a:lnTo>
                    <a:pt x="22" y="46"/>
                  </a:lnTo>
                  <a:lnTo>
                    <a:pt x="48" y="38"/>
                  </a:lnTo>
                  <a:lnTo>
                    <a:pt x="82" y="40"/>
                  </a:lnTo>
                  <a:lnTo>
                    <a:pt x="162" y="40"/>
                  </a:lnTo>
                  <a:lnTo>
                    <a:pt x="198" y="46"/>
                  </a:lnTo>
                  <a:lnTo>
                    <a:pt x="249" y="40"/>
                  </a:lnTo>
                  <a:lnTo>
                    <a:pt x="308" y="44"/>
                  </a:lnTo>
                  <a:lnTo>
                    <a:pt x="351" y="42"/>
                  </a:lnTo>
                  <a:lnTo>
                    <a:pt x="437" y="46"/>
                  </a:lnTo>
                  <a:lnTo>
                    <a:pt x="467" y="46"/>
                  </a:lnTo>
                  <a:lnTo>
                    <a:pt x="525" y="40"/>
                  </a:lnTo>
                  <a:lnTo>
                    <a:pt x="544" y="48"/>
                  </a:lnTo>
                  <a:lnTo>
                    <a:pt x="598" y="40"/>
                  </a:lnTo>
                  <a:lnTo>
                    <a:pt x="680" y="46"/>
                  </a:lnTo>
                  <a:lnTo>
                    <a:pt x="708" y="53"/>
                  </a:lnTo>
                  <a:lnTo>
                    <a:pt x="751" y="46"/>
                  </a:lnTo>
                  <a:lnTo>
                    <a:pt x="788" y="55"/>
                  </a:lnTo>
                  <a:lnTo>
                    <a:pt x="818" y="55"/>
                  </a:lnTo>
                  <a:lnTo>
                    <a:pt x="878" y="46"/>
                  </a:lnTo>
                  <a:lnTo>
                    <a:pt x="935" y="53"/>
                  </a:lnTo>
                  <a:lnTo>
                    <a:pt x="986" y="63"/>
                  </a:lnTo>
                  <a:lnTo>
                    <a:pt x="1002" y="65"/>
                  </a:lnTo>
                  <a:lnTo>
                    <a:pt x="1071" y="59"/>
                  </a:lnTo>
                  <a:lnTo>
                    <a:pt x="1135" y="54"/>
                  </a:lnTo>
                  <a:lnTo>
                    <a:pt x="1150" y="51"/>
                  </a:lnTo>
                  <a:lnTo>
                    <a:pt x="1174" y="53"/>
                  </a:lnTo>
                  <a:lnTo>
                    <a:pt x="1241" y="56"/>
                  </a:lnTo>
                  <a:lnTo>
                    <a:pt x="1292" y="48"/>
                  </a:lnTo>
                  <a:lnTo>
                    <a:pt x="1319" y="51"/>
                  </a:lnTo>
                  <a:lnTo>
                    <a:pt x="1360" y="53"/>
                  </a:lnTo>
                  <a:lnTo>
                    <a:pt x="1395" y="46"/>
                  </a:lnTo>
                  <a:lnTo>
                    <a:pt x="1418" y="40"/>
                  </a:lnTo>
                  <a:lnTo>
                    <a:pt x="1449" y="50"/>
                  </a:lnTo>
                  <a:lnTo>
                    <a:pt x="1514" y="53"/>
                  </a:lnTo>
                  <a:lnTo>
                    <a:pt x="1557" y="40"/>
                  </a:lnTo>
                  <a:lnTo>
                    <a:pt x="1620" y="53"/>
                  </a:lnTo>
                  <a:lnTo>
                    <a:pt x="1665" y="53"/>
                  </a:lnTo>
                  <a:lnTo>
                    <a:pt x="1688" y="53"/>
                  </a:lnTo>
                  <a:lnTo>
                    <a:pt x="1703" y="74"/>
                  </a:lnTo>
                  <a:lnTo>
                    <a:pt x="1713" y="85"/>
                  </a:lnTo>
                  <a:lnTo>
                    <a:pt x="1721" y="107"/>
                  </a:lnTo>
                  <a:lnTo>
                    <a:pt x="1727" y="145"/>
                  </a:lnTo>
                  <a:lnTo>
                    <a:pt x="1732" y="196"/>
                  </a:lnTo>
                  <a:lnTo>
                    <a:pt x="1732" y="92"/>
                  </a:lnTo>
                  <a:lnTo>
                    <a:pt x="1732" y="65"/>
                  </a:lnTo>
                  <a:lnTo>
                    <a:pt x="1729" y="47"/>
                  </a:lnTo>
                  <a:lnTo>
                    <a:pt x="1725" y="26"/>
                  </a:lnTo>
                  <a:lnTo>
                    <a:pt x="1700" y="12"/>
                  </a:lnTo>
                  <a:lnTo>
                    <a:pt x="1606" y="9"/>
                  </a:lnTo>
                  <a:lnTo>
                    <a:pt x="1584" y="2"/>
                  </a:lnTo>
                  <a:lnTo>
                    <a:pt x="1510" y="2"/>
                  </a:lnTo>
                  <a:lnTo>
                    <a:pt x="1488" y="5"/>
                  </a:lnTo>
                  <a:lnTo>
                    <a:pt x="1443" y="6"/>
                  </a:lnTo>
                  <a:lnTo>
                    <a:pt x="1410" y="3"/>
                  </a:lnTo>
                  <a:lnTo>
                    <a:pt x="1349" y="13"/>
                  </a:lnTo>
                  <a:lnTo>
                    <a:pt x="1222" y="6"/>
                  </a:lnTo>
                  <a:lnTo>
                    <a:pt x="1182" y="9"/>
                  </a:lnTo>
                  <a:lnTo>
                    <a:pt x="1112" y="15"/>
                  </a:lnTo>
                  <a:lnTo>
                    <a:pt x="1067" y="10"/>
                  </a:lnTo>
                  <a:lnTo>
                    <a:pt x="1022" y="9"/>
                  </a:lnTo>
                  <a:lnTo>
                    <a:pt x="986" y="9"/>
                  </a:lnTo>
                  <a:lnTo>
                    <a:pt x="947" y="14"/>
                  </a:lnTo>
                  <a:lnTo>
                    <a:pt x="923" y="7"/>
                  </a:lnTo>
                  <a:lnTo>
                    <a:pt x="839" y="9"/>
                  </a:lnTo>
                  <a:lnTo>
                    <a:pt x="813" y="9"/>
                  </a:lnTo>
                  <a:lnTo>
                    <a:pt x="769" y="7"/>
                  </a:lnTo>
                  <a:lnTo>
                    <a:pt x="681" y="10"/>
                  </a:lnTo>
                  <a:lnTo>
                    <a:pt x="603" y="7"/>
                  </a:lnTo>
                  <a:lnTo>
                    <a:pt x="531" y="7"/>
                  </a:lnTo>
                  <a:lnTo>
                    <a:pt x="496" y="9"/>
                  </a:lnTo>
                  <a:lnTo>
                    <a:pt x="463" y="4"/>
                  </a:lnTo>
                  <a:lnTo>
                    <a:pt x="435" y="4"/>
                  </a:lnTo>
                  <a:lnTo>
                    <a:pt x="351" y="4"/>
                  </a:lnTo>
                  <a:lnTo>
                    <a:pt x="253" y="7"/>
                  </a:lnTo>
                  <a:lnTo>
                    <a:pt x="208" y="4"/>
                  </a:lnTo>
                  <a:lnTo>
                    <a:pt x="155" y="7"/>
                  </a:lnTo>
                  <a:lnTo>
                    <a:pt x="87" y="0"/>
                  </a:lnTo>
                  <a:lnTo>
                    <a:pt x="45" y="0"/>
                  </a:lnTo>
                  <a:lnTo>
                    <a:pt x="28" y="2"/>
                  </a:lnTo>
                  <a:lnTo>
                    <a:pt x="15" y="9"/>
                  </a:lnTo>
                  <a:lnTo>
                    <a:pt x="4" y="28"/>
                  </a:lnTo>
                  <a:lnTo>
                    <a:pt x="0" y="58"/>
                  </a:lnTo>
                  <a:lnTo>
                    <a:pt x="0" y="89"/>
                  </a:lnTo>
                  <a:lnTo>
                    <a:pt x="0" y="123"/>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3" name="Freeform 21"/>
            <p:cNvSpPr>
              <a:spLocks/>
            </p:cNvSpPr>
            <p:nvPr/>
          </p:nvSpPr>
          <p:spPr bwMode="auto">
            <a:xfrm>
              <a:off x="3946" y="556"/>
              <a:ext cx="1733" cy="103"/>
            </a:xfrm>
            <a:custGeom>
              <a:avLst/>
              <a:gdLst>
                <a:gd name="T0" fmla="*/ 0 w 1733"/>
                <a:gd name="T1" fmla="*/ 24 h 103"/>
                <a:gd name="T2" fmla="*/ 4 w 1733"/>
                <a:gd name="T3" fmla="*/ 20 h 103"/>
                <a:gd name="T4" fmla="*/ 6 w 1733"/>
                <a:gd name="T5" fmla="*/ 65 h 103"/>
                <a:gd name="T6" fmla="*/ 22 w 1733"/>
                <a:gd name="T7" fmla="*/ 83 h 103"/>
                <a:gd name="T8" fmla="*/ 48 w 1733"/>
                <a:gd name="T9" fmla="*/ 78 h 103"/>
                <a:gd name="T10" fmla="*/ 90 w 1733"/>
                <a:gd name="T11" fmla="*/ 78 h 103"/>
                <a:gd name="T12" fmla="*/ 132 w 1733"/>
                <a:gd name="T13" fmla="*/ 80 h 103"/>
                <a:gd name="T14" fmla="*/ 156 w 1733"/>
                <a:gd name="T15" fmla="*/ 82 h 103"/>
                <a:gd name="T16" fmla="*/ 202 w 1733"/>
                <a:gd name="T17" fmla="*/ 77 h 103"/>
                <a:gd name="T18" fmla="*/ 266 w 1733"/>
                <a:gd name="T19" fmla="*/ 82 h 103"/>
                <a:gd name="T20" fmla="*/ 336 w 1733"/>
                <a:gd name="T21" fmla="*/ 82 h 103"/>
                <a:gd name="T22" fmla="*/ 390 w 1733"/>
                <a:gd name="T23" fmla="*/ 85 h 103"/>
                <a:gd name="T24" fmla="*/ 421 w 1733"/>
                <a:gd name="T25" fmla="*/ 83 h 103"/>
                <a:gd name="T26" fmla="*/ 525 w 1733"/>
                <a:gd name="T27" fmla="*/ 85 h 103"/>
                <a:gd name="T28" fmla="*/ 590 w 1733"/>
                <a:gd name="T29" fmla="*/ 78 h 103"/>
                <a:gd name="T30" fmla="*/ 656 w 1733"/>
                <a:gd name="T31" fmla="*/ 80 h 103"/>
                <a:gd name="T32" fmla="*/ 708 w 1733"/>
                <a:gd name="T33" fmla="*/ 80 h 103"/>
                <a:gd name="T34" fmla="*/ 788 w 1733"/>
                <a:gd name="T35" fmla="*/ 79 h 103"/>
                <a:gd name="T36" fmla="*/ 850 w 1733"/>
                <a:gd name="T37" fmla="*/ 74 h 103"/>
                <a:gd name="T38" fmla="*/ 942 w 1733"/>
                <a:gd name="T39" fmla="*/ 75 h 103"/>
                <a:gd name="T40" fmla="*/ 1055 w 1733"/>
                <a:gd name="T41" fmla="*/ 78 h 103"/>
                <a:gd name="T42" fmla="*/ 1121 w 1733"/>
                <a:gd name="T43" fmla="*/ 74 h 103"/>
                <a:gd name="T44" fmla="*/ 1150 w 1733"/>
                <a:gd name="T45" fmla="*/ 81 h 103"/>
                <a:gd name="T46" fmla="*/ 1237 w 1733"/>
                <a:gd name="T47" fmla="*/ 81 h 103"/>
                <a:gd name="T48" fmla="*/ 1308 w 1733"/>
                <a:gd name="T49" fmla="*/ 81 h 103"/>
                <a:gd name="T50" fmla="*/ 1332 w 1733"/>
                <a:gd name="T51" fmla="*/ 77 h 103"/>
                <a:gd name="T52" fmla="*/ 1373 w 1733"/>
                <a:gd name="T53" fmla="*/ 82 h 103"/>
                <a:gd name="T54" fmla="*/ 1394 w 1733"/>
                <a:gd name="T55" fmla="*/ 83 h 103"/>
                <a:gd name="T56" fmla="*/ 1451 w 1733"/>
                <a:gd name="T57" fmla="*/ 82 h 103"/>
                <a:gd name="T58" fmla="*/ 1499 w 1733"/>
                <a:gd name="T59" fmla="*/ 80 h 103"/>
                <a:gd name="T60" fmla="*/ 1578 w 1733"/>
                <a:gd name="T61" fmla="*/ 76 h 103"/>
                <a:gd name="T62" fmla="*/ 1687 w 1733"/>
                <a:gd name="T63" fmla="*/ 75 h 103"/>
                <a:gd name="T64" fmla="*/ 1713 w 1733"/>
                <a:gd name="T65" fmla="*/ 67 h 103"/>
                <a:gd name="T66" fmla="*/ 1727 w 1733"/>
                <a:gd name="T67" fmla="*/ 43 h 103"/>
                <a:gd name="T68" fmla="*/ 1732 w 1733"/>
                <a:gd name="T69" fmla="*/ 65 h 103"/>
                <a:gd name="T70" fmla="*/ 1730 w 1733"/>
                <a:gd name="T71" fmla="*/ 82 h 103"/>
                <a:gd name="T72" fmla="*/ 1716 w 1733"/>
                <a:gd name="T73" fmla="*/ 98 h 103"/>
                <a:gd name="T74" fmla="*/ 1606 w 1733"/>
                <a:gd name="T75" fmla="*/ 98 h 103"/>
                <a:gd name="T76" fmla="*/ 1510 w 1733"/>
                <a:gd name="T77" fmla="*/ 100 h 103"/>
                <a:gd name="T78" fmla="*/ 1466 w 1733"/>
                <a:gd name="T79" fmla="*/ 102 h 103"/>
                <a:gd name="T80" fmla="*/ 1416 w 1733"/>
                <a:gd name="T81" fmla="*/ 102 h 103"/>
                <a:gd name="T82" fmla="*/ 1325 w 1733"/>
                <a:gd name="T83" fmla="*/ 96 h 103"/>
                <a:gd name="T84" fmla="*/ 1216 w 1733"/>
                <a:gd name="T85" fmla="*/ 95 h 103"/>
                <a:gd name="T86" fmla="*/ 1125 w 1733"/>
                <a:gd name="T87" fmla="*/ 97 h 103"/>
                <a:gd name="T88" fmla="*/ 1067 w 1733"/>
                <a:gd name="T89" fmla="*/ 97 h 103"/>
                <a:gd name="T90" fmla="*/ 1022 w 1733"/>
                <a:gd name="T91" fmla="*/ 98 h 103"/>
                <a:gd name="T92" fmla="*/ 987 w 1733"/>
                <a:gd name="T93" fmla="*/ 100 h 103"/>
                <a:gd name="T94" fmla="*/ 947 w 1733"/>
                <a:gd name="T95" fmla="*/ 96 h 103"/>
                <a:gd name="T96" fmla="*/ 901 w 1733"/>
                <a:gd name="T97" fmla="*/ 100 h 103"/>
                <a:gd name="T98" fmla="*/ 839 w 1733"/>
                <a:gd name="T99" fmla="*/ 100 h 103"/>
                <a:gd name="T100" fmla="*/ 791 w 1733"/>
                <a:gd name="T101" fmla="*/ 98 h 103"/>
                <a:gd name="T102" fmla="*/ 720 w 1733"/>
                <a:gd name="T103" fmla="*/ 102 h 103"/>
                <a:gd name="T104" fmla="*/ 638 w 1733"/>
                <a:gd name="T105" fmla="*/ 102 h 103"/>
                <a:gd name="T106" fmla="*/ 563 w 1733"/>
                <a:gd name="T107" fmla="*/ 102 h 103"/>
                <a:gd name="T108" fmla="*/ 496 w 1733"/>
                <a:gd name="T109" fmla="*/ 98 h 103"/>
                <a:gd name="T110" fmla="*/ 435 w 1733"/>
                <a:gd name="T111" fmla="*/ 100 h 103"/>
                <a:gd name="T112" fmla="*/ 326 w 1733"/>
                <a:gd name="T113" fmla="*/ 100 h 103"/>
                <a:gd name="T114" fmla="*/ 208 w 1733"/>
                <a:gd name="T115" fmla="*/ 100 h 103"/>
                <a:gd name="T116" fmla="*/ 15 w 1733"/>
                <a:gd name="T117" fmla="*/ 98 h 103"/>
                <a:gd name="T118" fmla="*/ 0 w 1733"/>
                <a:gd name="T119" fmla="*/ 78 h 103"/>
                <a:gd name="T120" fmla="*/ 0 w 1733"/>
                <a:gd name="T121" fmla="*/ 52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3" h="103">
                  <a:moveTo>
                    <a:pt x="0" y="52"/>
                  </a:moveTo>
                  <a:lnTo>
                    <a:pt x="0" y="24"/>
                  </a:lnTo>
                  <a:lnTo>
                    <a:pt x="0" y="0"/>
                  </a:lnTo>
                  <a:lnTo>
                    <a:pt x="4" y="20"/>
                  </a:lnTo>
                  <a:lnTo>
                    <a:pt x="5" y="36"/>
                  </a:lnTo>
                  <a:lnTo>
                    <a:pt x="6" y="65"/>
                  </a:lnTo>
                  <a:lnTo>
                    <a:pt x="12" y="78"/>
                  </a:lnTo>
                  <a:lnTo>
                    <a:pt x="22" y="83"/>
                  </a:lnTo>
                  <a:lnTo>
                    <a:pt x="33" y="80"/>
                  </a:lnTo>
                  <a:lnTo>
                    <a:pt x="48" y="78"/>
                  </a:lnTo>
                  <a:lnTo>
                    <a:pt x="74" y="77"/>
                  </a:lnTo>
                  <a:lnTo>
                    <a:pt x="90" y="78"/>
                  </a:lnTo>
                  <a:lnTo>
                    <a:pt x="103" y="78"/>
                  </a:lnTo>
                  <a:lnTo>
                    <a:pt x="132" y="80"/>
                  </a:lnTo>
                  <a:lnTo>
                    <a:pt x="143" y="81"/>
                  </a:lnTo>
                  <a:lnTo>
                    <a:pt x="156" y="82"/>
                  </a:lnTo>
                  <a:lnTo>
                    <a:pt x="178" y="78"/>
                  </a:lnTo>
                  <a:lnTo>
                    <a:pt x="202" y="77"/>
                  </a:lnTo>
                  <a:lnTo>
                    <a:pt x="231" y="76"/>
                  </a:lnTo>
                  <a:lnTo>
                    <a:pt x="266" y="82"/>
                  </a:lnTo>
                  <a:lnTo>
                    <a:pt x="311" y="85"/>
                  </a:lnTo>
                  <a:lnTo>
                    <a:pt x="336" y="82"/>
                  </a:lnTo>
                  <a:lnTo>
                    <a:pt x="351" y="85"/>
                  </a:lnTo>
                  <a:lnTo>
                    <a:pt x="390" y="85"/>
                  </a:lnTo>
                  <a:lnTo>
                    <a:pt x="404" y="80"/>
                  </a:lnTo>
                  <a:lnTo>
                    <a:pt x="421" y="83"/>
                  </a:lnTo>
                  <a:lnTo>
                    <a:pt x="467" y="83"/>
                  </a:lnTo>
                  <a:lnTo>
                    <a:pt x="525" y="85"/>
                  </a:lnTo>
                  <a:lnTo>
                    <a:pt x="545" y="82"/>
                  </a:lnTo>
                  <a:lnTo>
                    <a:pt x="590" y="78"/>
                  </a:lnTo>
                  <a:lnTo>
                    <a:pt x="620" y="77"/>
                  </a:lnTo>
                  <a:lnTo>
                    <a:pt x="656" y="80"/>
                  </a:lnTo>
                  <a:lnTo>
                    <a:pt x="680" y="83"/>
                  </a:lnTo>
                  <a:lnTo>
                    <a:pt x="708" y="80"/>
                  </a:lnTo>
                  <a:lnTo>
                    <a:pt x="757" y="83"/>
                  </a:lnTo>
                  <a:lnTo>
                    <a:pt x="788" y="79"/>
                  </a:lnTo>
                  <a:lnTo>
                    <a:pt x="818" y="79"/>
                  </a:lnTo>
                  <a:lnTo>
                    <a:pt x="850" y="74"/>
                  </a:lnTo>
                  <a:lnTo>
                    <a:pt x="890" y="80"/>
                  </a:lnTo>
                  <a:lnTo>
                    <a:pt x="942" y="75"/>
                  </a:lnTo>
                  <a:lnTo>
                    <a:pt x="1002" y="75"/>
                  </a:lnTo>
                  <a:lnTo>
                    <a:pt x="1055" y="78"/>
                  </a:lnTo>
                  <a:lnTo>
                    <a:pt x="1086" y="73"/>
                  </a:lnTo>
                  <a:lnTo>
                    <a:pt x="1121" y="74"/>
                  </a:lnTo>
                  <a:lnTo>
                    <a:pt x="1135" y="80"/>
                  </a:lnTo>
                  <a:lnTo>
                    <a:pt x="1150" y="81"/>
                  </a:lnTo>
                  <a:lnTo>
                    <a:pt x="1196" y="78"/>
                  </a:lnTo>
                  <a:lnTo>
                    <a:pt x="1237" y="81"/>
                  </a:lnTo>
                  <a:lnTo>
                    <a:pt x="1292" y="82"/>
                  </a:lnTo>
                  <a:lnTo>
                    <a:pt x="1308" y="81"/>
                  </a:lnTo>
                  <a:lnTo>
                    <a:pt x="1319" y="81"/>
                  </a:lnTo>
                  <a:lnTo>
                    <a:pt x="1332" y="77"/>
                  </a:lnTo>
                  <a:lnTo>
                    <a:pt x="1360" y="80"/>
                  </a:lnTo>
                  <a:lnTo>
                    <a:pt x="1373" y="82"/>
                  </a:lnTo>
                  <a:lnTo>
                    <a:pt x="1382" y="80"/>
                  </a:lnTo>
                  <a:lnTo>
                    <a:pt x="1394" y="83"/>
                  </a:lnTo>
                  <a:lnTo>
                    <a:pt x="1416" y="78"/>
                  </a:lnTo>
                  <a:lnTo>
                    <a:pt x="1451" y="82"/>
                  </a:lnTo>
                  <a:lnTo>
                    <a:pt x="1485" y="76"/>
                  </a:lnTo>
                  <a:lnTo>
                    <a:pt x="1499" y="80"/>
                  </a:lnTo>
                  <a:lnTo>
                    <a:pt x="1514" y="80"/>
                  </a:lnTo>
                  <a:lnTo>
                    <a:pt x="1578" y="76"/>
                  </a:lnTo>
                  <a:lnTo>
                    <a:pt x="1639" y="80"/>
                  </a:lnTo>
                  <a:lnTo>
                    <a:pt x="1687" y="75"/>
                  </a:lnTo>
                  <a:lnTo>
                    <a:pt x="1703" y="72"/>
                  </a:lnTo>
                  <a:lnTo>
                    <a:pt x="1713" y="67"/>
                  </a:lnTo>
                  <a:lnTo>
                    <a:pt x="1721" y="58"/>
                  </a:lnTo>
                  <a:lnTo>
                    <a:pt x="1727" y="43"/>
                  </a:lnTo>
                  <a:lnTo>
                    <a:pt x="1732" y="23"/>
                  </a:lnTo>
                  <a:lnTo>
                    <a:pt x="1732" y="65"/>
                  </a:lnTo>
                  <a:lnTo>
                    <a:pt x="1732" y="75"/>
                  </a:lnTo>
                  <a:lnTo>
                    <a:pt x="1730" y="82"/>
                  </a:lnTo>
                  <a:lnTo>
                    <a:pt x="1725" y="91"/>
                  </a:lnTo>
                  <a:lnTo>
                    <a:pt x="1716" y="98"/>
                  </a:lnTo>
                  <a:lnTo>
                    <a:pt x="1652" y="102"/>
                  </a:lnTo>
                  <a:lnTo>
                    <a:pt x="1606" y="98"/>
                  </a:lnTo>
                  <a:lnTo>
                    <a:pt x="1583" y="100"/>
                  </a:lnTo>
                  <a:lnTo>
                    <a:pt x="1510" y="100"/>
                  </a:lnTo>
                  <a:lnTo>
                    <a:pt x="1488" y="100"/>
                  </a:lnTo>
                  <a:lnTo>
                    <a:pt x="1466" y="102"/>
                  </a:lnTo>
                  <a:lnTo>
                    <a:pt x="1443" y="99"/>
                  </a:lnTo>
                  <a:lnTo>
                    <a:pt x="1416" y="102"/>
                  </a:lnTo>
                  <a:lnTo>
                    <a:pt x="1346" y="100"/>
                  </a:lnTo>
                  <a:lnTo>
                    <a:pt x="1325" y="96"/>
                  </a:lnTo>
                  <a:lnTo>
                    <a:pt x="1260" y="100"/>
                  </a:lnTo>
                  <a:lnTo>
                    <a:pt x="1216" y="95"/>
                  </a:lnTo>
                  <a:lnTo>
                    <a:pt x="1165" y="100"/>
                  </a:lnTo>
                  <a:lnTo>
                    <a:pt x="1125" y="97"/>
                  </a:lnTo>
                  <a:lnTo>
                    <a:pt x="1088" y="100"/>
                  </a:lnTo>
                  <a:lnTo>
                    <a:pt x="1067" y="97"/>
                  </a:lnTo>
                  <a:lnTo>
                    <a:pt x="1048" y="98"/>
                  </a:lnTo>
                  <a:lnTo>
                    <a:pt x="1022" y="98"/>
                  </a:lnTo>
                  <a:lnTo>
                    <a:pt x="1006" y="95"/>
                  </a:lnTo>
                  <a:lnTo>
                    <a:pt x="987" y="100"/>
                  </a:lnTo>
                  <a:lnTo>
                    <a:pt x="967" y="95"/>
                  </a:lnTo>
                  <a:lnTo>
                    <a:pt x="947" y="96"/>
                  </a:lnTo>
                  <a:lnTo>
                    <a:pt x="923" y="98"/>
                  </a:lnTo>
                  <a:lnTo>
                    <a:pt x="901" y="100"/>
                  </a:lnTo>
                  <a:lnTo>
                    <a:pt x="875" y="100"/>
                  </a:lnTo>
                  <a:lnTo>
                    <a:pt x="839" y="100"/>
                  </a:lnTo>
                  <a:lnTo>
                    <a:pt x="813" y="100"/>
                  </a:lnTo>
                  <a:lnTo>
                    <a:pt x="791" y="98"/>
                  </a:lnTo>
                  <a:lnTo>
                    <a:pt x="769" y="98"/>
                  </a:lnTo>
                  <a:lnTo>
                    <a:pt x="720" y="102"/>
                  </a:lnTo>
                  <a:lnTo>
                    <a:pt x="681" y="97"/>
                  </a:lnTo>
                  <a:lnTo>
                    <a:pt x="638" y="102"/>
                  </a:lnTo>
                  <a:lnTo>
                    <a:pt x="603" y="98"/>
                  </a:lnTo>
                  <a:lnTo>
                    <a:pt x="563" y="102"/>
                  </a:lnTo>
                  <a:lnTo>
                    <a:pt x="531" y="98"/>
                  </a:lnTo>
                  <a:lnTo>
                    <a:pt x="496" y="98"/>
                  </a:lnTo>
                  <a:lnTo>
                    <a:pt x="463" y="100"/>
                  </a:lnTo>
                  <a:lnTo>
                    <a:pt x="435" y="100"/>
                  </a:lnTo>
                  <a:lnTo>
                    <a:pt x="351" y="100"/>
                  </a:lnTo>
                  <a:lnTo>
                    <a:pt x="326" y="100"/>
                  </a:lnTo>
                  <a:lnTo>
                    <a:pt x="254" y="98"/>
                  </a:lnTo>
                  <a:lnTo>
                    <a:pt x="208" y="100"/>
                  </a:lnTo>
                  <a:lnTo>
                    <a:pt x="84" y="97"/>
                  </a:lnTo>
                  <a:lnTo>
                    <a:pt x="15" y="98"/>
                  </a:lnTo>
                  <a:lnTo>
                    <a:pt x="3" y="90"/>
                  </a:lnTo>
                  <a:lnTo>
                    <a:pt x="0" y="78"/>
                  </a:lnTo>
                  <a:lnTo>
                    <a:pt x="0" y="65"/>
                  </a:lnTo>
                  <a:lnTo>
                    <a:pt x="0" y="52"/>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grpSp>
      <p:sp>
        <p:nvSpPr>
          <p:cNvPr id="6166" name="Rectangle 22"/>
          <p:cNvSpPr>
            <a:spLocks noGrp="1" noChangeArrowheads="1"/>
          </p:cNvSpPr>
          <p:nvPr>
            <p:ph type="ctrTitle" sz="quarter"/>
          </p:nvPr>
        </p:nvSpPr>
        <p:spPr>
          <a:xfrm>
            <a:off x="685800" y="2286000"/>
            <a:ext cx="7772400" cy="1143000"/>
          </a:xfrm>
          <a:ln w="12700" cap="sq">
            <a:headEnd type="none" w="sm" len="sm"/>
            <a:tailEnd type="none" w="sm" len="sm"/>
          </a:ln>
        </p:spPr>
        <p:txBody>
          <a:bodyPr lIns="91440" tIns="45720" rIns="91440" bIns="45720"/>
          <a:lstStyle>
            <a:lvl1pPr>
              <a:defRPr/>
            </a:lvl1pPr>
          </a:lstStyle>
          <a:p>
            <a:r>
              <a:rPr lang="en-US"/>
              <a:t>Click to edit Master title style</a:t>
            </a:r>
          </a:p>
        </p:txBody>
      </p:sp>
      <p:sp>
        <p:nvSpPr>
          <p:cNvPr id="6167" name="Rectangle 23"/>
          <p:cNvSpPr>
            <a:spLocks noGrp="1" noChangeArrowheads="1"/>
          </p:cNvSpPr>
          <p:nvPr>
            <p:ph type="subTitle" sz="quarter" idx="1"/>
          </p:nvPr>
        </p:nvSpPr>
        <p:spPr>
          <a:xfrm>
            <a:off x="1371600" y="3886200"/>
            <a:ext cx="6400800" cy="1752600"/>
          </a:xfrm>
          <a:ln w="12700" cap="sq">
            <a:headEnd type="none" w="sm" len="sm"/>
            <a:tailEnd type="none" w="sm" len="sm"/>
          </a:ln>
        </p:spPr>
        <p:txBody>
          <a:bodyPr lIns="91440" tIns="45720" rIns="91440" bIns="45720"/>
          <a:lstStyle>
            <a:lvl1pPr marL="0" indent="0" algn="ctr">
              <a:buFont typeface="Wingdings" pitchFamily="2" charset="2"/>
              <a:buNone/>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fld id="{0714B1B2-2D67-4797-824D-5927FB45DC94}" type="datetime1">
              <a:rPr lang="en-US"/>
              <a:pPr>
                <a:defRPr/>
              </a:pPr>
              <a:t>1/28/2014</a:t>
            </a:fld>
            <a:endParaRPr lang="en-US"/>
          </a:p>
        </p:txBody>
      </p:sp>
      <p:sp>
        <p:nvSpPr>
          <p:cNvPr id="25" name="Rectangle 25"/>
          <p:cNvSpPr>
            <a:spLocks noGrp="1" noChangeArrowheads="1"/>
          </p:cNvSpPr>
          <p:nvPr>
            <p:ph type="ftr" sz="quarter" idx="11"/>
          </p:nvPr>
        </p:nvSpPr>
        <p:spPr/>
        <p:txBody>
          <a:bodyPr/>
          <a:lstStyle>
            <a:lvl1pPr>
              <a:defRPr/>
            </a:lvl1pPr>
          </a:lstStyle>
          <a:p>
            <a:pPr>
              <a:defRPr/>
            </a:pPr>
            <a:endParaRPr lang="en-US"/>
          </a:p>
        </p:txBody>
      </p:sp>
      <p:sp>
        <p:nvSpPr>
          <p:cNvPr id="26" name="Rectangle 26"/>
          <p:cNvSpPr>
            <a:spLocks noGrp="1" noChangeArrowheads="1"/>
          </p:cNvSpPr>
          <p:nvPr>
            <p:ph type="sldNum" sz="quarter" idx="12"/>
          </p:nvPr>
        </p:nvSpPr>
        <p:spPr/>
        <p:txBody>
          <a:bodyPr/>
          <a:lstStyle>
            <a:lvl1pPr>
              <a:defRPr/>
            </a:lvl1pPr>
          </a:lstStyle>
          <a:p>
            <a:pPr>
              <a:defRPr/>
            </a:pPr>
            <a:fld id="{833CECA5-53D8-4E94-BA0D-C93859EA5380}" type="slidenum">
              <a:rPr lang="en-US"/>
              <a:pPr>
                <a:defRPr/>
              </a:pPr>
              <a:t>‹#›</a:t>
            </a:fld>
            <a:endParaRPr lang="en-US"/>
          </a:p>
        </p:txBody>
      </p:sp>
    </p:spTree>
    <p:extLst>
      <p:ext uri="{BB962C8B-B14F-4D97-AF65-F5344CB8AC3E}">
        <p14:creationId xmlns="" xmlns:p14="http://schemas.microsoft.com/office/powerpoint/2010/main" val="156391012"/>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fld id="{711C7E20-9C5D-4367-83FF-DC39BAFEC64A}" type="datetime1">
              <a:rPr lang="en-US"/>
              <a:pPr>
                <a:defRPr/>
              </a:pPr>
              <a:t>1/28/2014</a:t>
            </a:fld>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2E291543-9385-43AD-9A47-CD328CD26E85}" type="slidenum">
              <a:rPr lang="en-US"/>
              <a:pPr>
                <a:defRPr/>
              </a:pPr>
              <a:t>‹#›</a:t>
            </a:fld>
            <a:endParaRPr lang="en-US"/>
          </a:p>
        </p:txBody>
      </p:sp>
    </p:spTree>
    <p:extLst>
      <p:ext uri="{BB962C8B-B14F-4D97-AF65-F5344CB8AC3E}">
        <p14:creationId xmlns="" xmlns:p14="http://schemas.microsoft.com/office/powerpoint/2010/main" val="1944900977"/>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7200" y="889000"/>
            <a:ext cx="2224088" cy="536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938" y="889000"/>
            <a:ext cx="6519862" cy="536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fld id="{B6EB58B6-1A4C-4D80-AC2F-90454AD111EE}" type="datetime1">
              <a:rPr lang="en-US"/>
              <a:pPr>
                <a:defRPr/>
              </a:pPr>
              <a:t>1/28/2014</a:t>
            </a:fld>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07ABFDCD-A531-46A4-856D-72F45C68DB4C}" type="slidenum">
              <a:rPr lang="en-US"/>
              <a:pPr>
                <a:defRPr/>
              </a:pPr>
              <a:t>‹#›</a:t>
            </a:fld>
            <a:endParaRPr lang="en-US"/>
          </a:p>
        </p:txBody>
      </p:sp>
    </p:spTree>
    <p:extLst>
      <p:ext uri="{BB962C8B-B14F-4D97-AF65-F5344CB8AC3E}">
        <p14:creationId xmlns="" xmlns:p14="http://schemas.microsoft.com/office/powerpoint/2010/main" val="3580504493"/>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4938" y="889000"/>
            <a:ext cx="8896350" cy="5362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
          <p:cNvSpPr>
            <a:spLocks noGrp="1" noChangeArrowheads="1"/>
          </p:cNvSpPr>
          <p:nvPr>
            <p:ph type="dt" sz="half" idx="10"/>
          </p:nvPr>
        </p:nvSpPr>
        <p:spPr/>
        <p:txBody>
          <a:bodyPr/>
          <a:lstStyle>
            <a:lvl1pPr>
              <a:defRPr/>
            </a:lvl1pPr>
          </a:lstStyle>
          <a:p>
            <a:pPr>
              <a:defRPr/>
            </a:pPr>
            <a:fld id="{A6E7854A-DA5B-42A6-94BA-47B9E59D54A8}" type="datetime1">
              <a:rPr lang="en-US"/>
              <a:pPr>
                <a:defRPr/>
              </a:pPr>
              <a:t>1/28/2014</a:t>
            </a:fld>
            <a:endParaRPr lang="en-US"/>
          </a:p>
        </p:txBody>
      </p:sp>
      <p:sp>
        <p:nvSpPr>
          <p:cNvPr id="4" name="Rectangle 25"/>
          <p:cNvSpPr>
            <a:spLocks noGrp="1" noChangeArrowheads="1"/>
          </p:cNvSpPr>
          <p:nvPr>
            <p:ph type="ftr" sz="quarter" idx="11"/>
          </p:nvPr>
        </p:nvSpPr>
        <p:spPr/>
        <p:txBody>
          <a:bodyPr/>
          <a:lstStyle>
            <a:lvl1pPr>
              <a:defRPr/>
            </a:lvl1pPr>
          </a:lstStyle>
          <a:p>
            <a:pPr>
              <a:defRPr/>
            </a:pPr>
            <a:endParaRPr lang="en-US"/>
          </a:p>
        </p:txBody>
      </p:sp>
      <p:sp>
        <p:nvSpPr>
          <p:cNvPr id="5" name="Rectangle 26"/>
          <p:cNvSpPr>
            <a:spLocks noGrp="1" noChangeArrowheads="1"/>
          </p:cNvSpPr>
          <p:nvPr>
            <p:ph type="sldNum" sz="quarter" idx="12"/>
          </p:nvPr>
        </p:nvSpPr>
        <p:spPr/>
        <p:txBody>
          <a:bodyPr/>
          <a:lstStyle>
            <a:lvl1pPr>
              <a:defRPr/>
            </a:lvl1pPr>
          </a:lstStyle>
          <a:p>
            <a:pPr>
              <a:defRPr/>
            </a:pPr>
            <a:fld id="{6AB83BA8-64F6-438E-96B3-48A891C9E295}" type="slidenum">
              <a:rPr lang="en-US"/>
              <a:pPr>
                <a:defRPr/>
              </a:pPr>
              <a:t>‹#›</a:t>
            </a:fld>
            <a:endParaRPr lang="en-US"/>
          </a:p>
        </p:txBody>
      </p:sp>
    </p:spTree>
    <p:extLst>
      <p:ext uri="{BB962C8B-B14F-4D97-AF65-F5344CB8AC3E}">
        <p14:creationId xmlns="" xmlns:p14="http://schemas.microsoft.com/office/powerpoint/2010/main" val="3427569937"/>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4938" y="889000"/>
            <a:ext cx="8885237" cy="1155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4938" y="2116138"/>
            <a:ext cx="8896350" cy="4135437"/>
          </a:xfrm>
        </p:spPr>
        <p:txBody>
          <a:bodyPr/>
          <a:lstStyle/>
          <a:p>
            <a:pPr lvl="0"/>
            <a:endParaRPr lang="en-US" noProof="0" smtClean="0"/>
          </a:p>
        </p:txBody>
      </p:sp>
      <p:sp>
        <p:nvSpPr>
          <p:cNvPr id="4" name="Rectangle 24"/>
          <p:cNvSpPr>
            <a:spLocks noGrp="1" noChangeArrowheads="1"/>
          </p:cNvSpPr>
          <p:nvPr>
            <p:ph type="dt" sz="half" idx="10"/>
          </p:nvPr>
        </p:nvSpPr>
        <p:spPr/>
        <p:txBody>
          <a:bodyPr/>
          <a:lstStyle>
            <a:lvl1pPr>
              <a:defRPr/>
            </a:lvl1pPr>
          </a:lstStyle>
          <a:p>
            <a:pPr>
              <a:defRPr/>
            </a:pPr>
            <a:fld id="{FA9B6290-D1CE-4337-87AA-70CDF713B3ED}" type="datetime1">
              <a:rPr lang="en-US"/>
              <a:pPr>
                <a:defRPr/>
              </a:pPr>
              <a:t>1/28/2014</a:t>
            </a:fld>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E6E5A00B-37EF-463D-9C9B-2312A17F2001}" type="slidenum">
              <a:rPr lang="en-US"/>
              <a:pPr>
                <a:defRPr/>
              </a:pPr>
              <a:t>‹#›</a:t>
            </a:fld>
            <a:endParaRPr lang="en-US"/>
          </a:p>
        </p:txBody>
      </p:sp>
    </p:spTree>
    <p:extLst>
      <p:ext uri="{BB962C8B-B14F-4D97-AF65-F5344CB8AC3E}">
        <p14:creationId xmlns="" xmlns:p14="http://schemas.microsoft.com/office/powerpoint/2010/main" val="246950414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fld id="{3F40B216-B39E-420F-B18B-15C6C5A1EF4B}" type="datetime1">
              <a:rPr lang="en-US"/>
              <a:pPr>
                <a:defRPr/>
              </a:pPr>
              <a:t>1/28/2014</a:t>
            </a:fld>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2227067E-8060-4C88-9CA6-0E7A0407431D}" type="slidenum">
              <a:rPr lang="en-US"/>
              <a:pPr>
                <a:defRPr/>
              </a:pPr>
              <a:t>‹#›</a:t>
            </a:fld>
            <a:endParaRPr lang="en-US"/>
          </a:p>
        </p:txBody>
      </p:sp>
    </p:spTree>
    <p:extLst>
      <p:ext uri="{BB962C8B-B14F-4D97-AF65-F5344CB8AC3E}">
        <p14:creationId xmlns="" xmlns:p14="http://schemas.microsoft.com/office/powerpoint/2010/main" val="873764614"/>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p:txBody>
          <a:bodyPr/>
          <a:lstStyle>
            <a:lvl1pPr>
              <a:defRPr/>
            </a:lvl1pPr>
          </a:lstStyle>
          <a:p>
            <a:pPr>
              <a:defRPr/>
            </a:pPr>
            <a:fld id="{F33310AB-ADCA-4330-90F8-E93404FB3A5F}" type="datetime1">
              <a:rPr lang="en-US"/>
              <a:pPr>
                <a:defRPr/>
              </a:pPr>
              <a:t>1/28/2014</a:t>
            </a:fld>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0D320D61-0698-4B01-AD38-238356718F8A}" type="slidenum">
              <a:rPr lang="en-US"/>
              <a:pPr>
                <a:defRPr/>
              </a:pPr>
              <a:t>‹#›</a:t>
            </a:fld>
            <a:endParaRPr lang="en-US"/>
          </a:p>
        </p:txBody>
      </p:sp>
    </p:spTree>
    <p:extLst>
      <p:ext uri="{BB962C8B-B14F-4D97-AF65-F5344CB8AC3E}">
        <p14:creationId xmlns="" xmlns:p14="http://schemas.microsoft.com/office/powerpoint/2010/main" val="4290328121"/>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4938"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p:txBody>
          <a:bodyPr/>
          <a:lstStyle>
            <a:lvl1pPr>
              <a:defRPr/>
            </a:lvl1pPr>
          </a:lstStyle>
          <a:p>
            <a:pPr>
              <a:defRPr/>
            </a:pPr>
            <a:fld id="{7BC40C6E-C50C-4925-B8B3-770FEB17F217}" type="datetime1">
              <a:rPr lang="en-US"/>
              <a:pPr>
                <a:defRPr/>
              </a:pPr>
              <a:t>1/28/2014</a:t>
            </a:fld>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300FA5EC-D144-443F-AEA0-F64E15BC8D9F}" type="slidenum">
              <a:rPr lang="en-US"/>
              <a:pPr>
                <a:defRPr/>
              </a:pPr>
              <a:t>‹#›</a:t>
            </a:fld>
            <a:endParaRPr lang="en-US"/>
          </a:p>
        </p:txBody>
      </p:sp>
    </p:spTree>
    <p:extLst>
      <p:ext uri="{BB962C8B-B14F-4D97-AF65-F5344CB8AC3E}">
        <p14:creationId xmlns="" xmlns:p14="http://schemas.microsoft.com/office/powerpoint/2010/main" val="2783450083"/>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p:txBody>
          <a:bodyPr/>
          <a:lstStyle>
            <a:lvl1pPr>
              <a:defRPr/>
            </a:lvl1pPr>
          </a:lstStyle>
          <a:p>
            <a:pPr>
              <a:defRPr/>
            </a:pPr>
            <a:fld id="{0DD8FA4B-611C-4F6F-8A67-5DFEEB021231}" type="datetime1">
              <a:rPr lang="en-US"/>
              <a:pPr>
                <a:defRPr/>
              </a:pPr>
              <a:t>1/28/2014</a:t>
            </a:fld>
            <a:endParaRPr lang="en-US"/>
          </a:p>
        </p:txBody>
      </p:sp>
      <p:sp>
        <p:nvSpPr>
          <p:cNvPr id="8" name="Rectangle 25"/>
          <p:cNvSpPr>
            <a:spLocks noGrp="1" noChangeArrowheads="1"/>
          </p:cNvSpPr>
          <p:nvPr>
            <p:ph type="ftr" sz="quarter" idx="11"/>
          </p:nvPr>
        </p:nvSpPr>
        <p:spPr/>
        <p:txBody>
          <a:bodyPr/>
          <a:lstStyle>
            <a:lvl1pPr>
              <a:defRPr/>
            </a:lvl1pPr>
          </a:lstStyle>
          <a:p>
            <a:pPr>
              <a:defRPr/>
            </a:pPr>
            <a:endParaRPr lang="en-US"/>
          </a:p>
        </p:txBody>
      </p:sp>
      <p:sp>
        <p:nvSpPr>
          <p:cNvPr id="9" name="Rectangle 26"/>
          <p:cNvSpPr>
            <a:spLocks noGrp="1" noChangeArrowheads="1"/>
          </p:cNvSpPr>
          <p:nvPr>
            <p:ph type="sldNum" sz="quarter" idx="12"/>
          </p:nvPr>
        </p:nvSpPr>
        <p:spPr/>
        <p:txBody>
          <a:bodyPr/>
          <a:lstStyle>
            <a:lvl1pPr>
              <a:defRPr/>
            </a:lvl1pPr>
          </a:lstStyle>
          <a:p>
            <a:pPr>
              <a:defRPr/>
            </a:pPr>
            <a:fld id="{9417E460-29DB-4CAE-954F-AF059D322CA3}" type="slidenum">
              <a:rPr lang="en-US"/>
              <a:pPr>
                <a:defRPr/>
              </a:pPr>
              <a:t>‹#›</a:t>
            </a:fld>
            <a:endParaRPr lang="en-US"/>
          </a:p>
        </p:txBody>
      </p:sp>
    </p:spTree>
    <p:extLst>
      <p:ext uri="{BB962C8B-B14F-4D97-AF65-F5344CB8AC3E}">
        <p14:creationId xmlns="" xmlns:p14="http://schemas.microsoft.com/office/powerpoint/2010/main" val="3568787534"/>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p:txBody>
          <a:bodyPr/>
          <a:lstStyle>
            <a:lvl1pPr>
              <a:defRPr/>
            </a:lvl1pPr>
          </a:lstStyle>
          <a:p>
            <a:pPr>
              <a:defRPr/>
            </a:pPr>
            <a:fld id="{4E42E617-CA9A-4398-A54B-D8028E31CEBF}" type="datetime1">
              <a:rPr lang="en-US"/>
              <a:pPr>
                <a:defRPr/>
              </a:pPr>
              <a:t>1/28/2014</a:t>
            </a:fld>
            <a:endParaRPr lang="en-US"/>
          </a:p>
        </p:txBody>
      </p:sp>
      <p:sp>
        <p:nvSpPr>
          <p:cNvPr id="4" name="Rectangle 25"/>
          <p:cNvSpPr>
            <a:spLocks noGrp="1" noChangeArrowheads="1"/>
          </p:cNvSpPr>
          <p:nvPr>
            <p:ph type="ftr" sz="quarter" idx="11"/>
          </p:nvPr>
        </p:nvSpPr>
        <p:spPr/>
        <p:txBody>
          <a:bodyPr/>
          <a:lstStyle>
            <a:lvl1pPr>
              <a:defRPr/>
            </a:lvl1pPr>
          </a:lstStyle>
          <a:p>
            <a:pPr>
              <a:defRPr/>
            </a:pPr>
            <a:endParaRPr lang="en-US"/>
          </a:p>
        </p:txBody>
      </p:sp>
      <p:sp>
        <p:nvSpPr>
          <p:cNvPr id="5" name="Rectangle 26"/>
          <p:cNvSpPr>
            <a:spLocks noGrp="1" noChangeArrowheads="1"/>
          </p:cNvSpPr>
          <p:nvPr>
            <p:ph type="sldNum" sz="quarter" idx="12"/>
          </p:nvPr>
        </p:nvSpPr>
        <p:spPr/>
        <p:txBody>
          <a:bodyPr/>
          <a:lstStyle>
            <a:lvl1pPr>
              <a:defRPr/>
            </a:lvl1pPr>
          </a:lstStyle>
          <a:p>
            <a:pPr>
              <a:defRPr/>
            </a:pPr>
            <a:fld id="{2B839309-5397-43BC-95CD-91A2AF29A271}" type="slidenum">
              <a:rPr lang="en-US"/>
              <a:pPr>
                <a:defRPr/>
              </a:pPr>
              <a:t>‹#›</a:t>
            </a:fld>
            <a:endParaRPr lang="en-US"/>
          </a:p>
        </p:txBody>
      </p:sp>
    </p:spTree>
    <p:extLst>
      <p:ext uri="{BB962C8B-B14F-4D97-AF65-F5344CB8AC3E}">
        <p14:creationId xmlns="" xmlns:p14="http://schemas.microsoft.com/office/powerpoint/2010/main" val="2940081131"/>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p:txBody>
          <a:bodyPr/>
          <a:lstStyle>
            <a:lvl1pPr>
              <a:defRPr/>
            </a:lvl1pPr>
          </a:lstStyle>
          <a:p>
            <a:pPr>
              <a:defRPr/>
            </a:pPr>
            <a:fld id="{74C5E888-DAE3-4B61-AEEA-6044DBF8F6B6}" type="datetime1">
              <a:rPr lang="en-US"/>
              <a:pPr>
                <a:defRPr/>
              </a:pPr>
              <a:t>1/28/2014</a:t>
            </a:fld>
            <a:endParaRPr lang="en-US"/>
          </a:p>
        </p:txBody>
      </p:sp>
      <p:sp>
        <p:nvSpPr>
          <p:cNvPr id="3" name="Rectangle 25"/>
          <p:cNvSpPr>
            <a:spLocks noGrp="1" noChangeArrowheads="1"/>
          </p:cNvSpPr>
          <p:nvPr>
            <p:ph type="ftr" sz="quarter" idx="11"/>
          </p:nvPr>
        </p:nvSpPr>
        <p:spPr/>
        <p:txBody>
          <a:bodyPr/>
          <a:lstStyle>
            <a:lvl1pPr>
              <a:defRPr/>
            </a:lvl1pPr>
          </a:lstStyle>
          <a:p>
            <a:pPr>
              <a:defRPr/>
            </a:pPr>
            <a:endParaRPr lang="en-US"/>
          </a:p>
        </p:txBody>
      </p:sp>
      <p:sp>
        <p:nvSpPr>
          <p:cNvPr id="4" name="Rectangle 26"/>
          <p:cNvSpPr>
            <a:spLocks noGrp="1" noChangeArrowheads="1"/>
          </p:cNvSpPr>
          <p:nvPr>
            <p:ph type="sldNum" sz="quarter" idx="12"/>
          </p:nvPr>
        </p:nvSpPr>
        <p:spPr/>
        <p:txBody>
          <a:bodyPr/>
          <a:lstStyle>
            <a:lvl1pPr>
              <a:defRPr/>
            </a:lvl1pPr>
          </a:lstStyle>
          <a:p>
            <a:pPr>
              <a:defRPr/>
            </a:pPr>
            <a:fld id="{B104C5A0-EBA3-4E57-A609-A41E61FC8740}" type="slidenum">
              <a:rPr lang="en-US"/>
              <a:pPr>
                <a:defRPr/>
              </a:pPr>
              <a:t>‹#›</a:t>
            </a:fld>
            <a:endParaRPr lang="en-US"/>
          </a:p>
        </p:txBody>
      </p:sp>
    </p:spTree>
    <p:extLst>
      <p:ext uri="{BB962C8B-B14F-4D97-AF65-F5344CB8AC3E}">
        <p14:creationId xmlns="" xmlns:p14="http://schemas.microsoft.com/office/powerpoint/2010/main" val="3124435204"/>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fld id="{336062E0-DB71-43D1-A3C6-9AA34AEBA242}" type="datetime1">
              <a:rPr lang="en-US"/>
              <a:pPr>
                <a:defRPr/>
              </a:pPr>
              <a:t>1/28/2014</a:t>
            </a:fld>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8CF65AD3-D83B-4B71-9FF1-3526F1B149F9}" type="slidenum">
              <a:rPr lang="en-US"/>
              <a:pPr>
                <a:defRPr/>
              </a:pPr>
              <a:t>‹#›</a:t>
            </a:fld>
            <a:endParaRPr lang="en-US"/>
          </a:p>
        </p:txBody>
      </p:sp>
    </p:spTree>
    <p:extLst>
      <p:ext uri="{BB962C8B-B14F-4D97-AF65-F5344CB8AC3E}">
        <p14:creationId xmlns="" xmlns:p14="http://schemas.microsoft.com/office/powerpoint/2010/main" val="1759693467"/>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fld id="{9FB2AEF2-6FF6-4AEE-B25B-033A9D1835EC}" type="datetime1">
              <a:rPr lang="en-US"/>
              <a:pPr>
                <a:defRPr/>
              </a:pPr>
              <a:t>1/28/2014</a:t>
            </a:fld>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F740D7BF-7DC8-4A98-8605-77A011FD90E8}" type="slidenum">
              <a:rPr lang="en-US"/>
              <a:pPr>
                <a:defRPr/>
              </a:pPr>
              <a:t>‹#›</a:t>
            </a:fld>
            <a:endParaRPr lang="en-US"/>
          </a:p>
        </p:txBody>
      </p:sp>
    </p:spTree>
    <p:extLst>
      <p:ext uri="{BB962C8B-B14F-4D97-AF65-F5344CB8AC3E}">
        <p14:creationId xmlns="" xmlns:p14="http://schemas.microsoft.com/office/powerpoint/2010/main" val="1666529368"/>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B2300"/>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4938" y="889000"/>
            <a:ext cx="8885237"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34938" y="2116138"/>
            <a:ext cx="8896350" cy="413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Freeform 4"/>
          <p:cNvSpPr>
            <a:spLocks/>
          </p:cNvSpPr>
          <p:nvPr/>
        </p:nvSpPr>
        <p:spPr bwMode="auto">
          <a:xfrm>
            <a:off x="3587750" y="53975"/>
            <a:ext cx="1982788" cy="654050"/>
          </a:xfrm>
          <a:custGeom>
            <a:avLst/>
            <a:gdLst>
              <a:gd name="T0" fmla="*/ 16 w 1249"/>
              <a:gd name="T1" fmla="*/ 67 h 412"/>
              <a:gd name="T2" fmla="*/ 26 w 1249"/>
              <a:gd name="T3" fmla="*/ 62 h 412"/>
              <a:gd name="T4" fmla="*/ 452 w 1249"/>
              <a:gd name="T5" fmla="*/ 62 h 412"/>
              <a:gd name="T6" fmla="*/ 483 w 1249"/>
              <a:gd name="T7" fmla="*/ 40 h 412"/>
              <a:gd name="T8" fmla="*/ 505 w 1249"/>
              <a:gd name="T9" fmla="*/ 27 h 412"/>
              <a:gd name="T10" fmla="*/ 526 w 1249"/>
              <a:gd name="T11" fmla="*/ 17 h 412"/>
              <a:gd name="T12" fmla="*/ 552 w 1249"/>
              <a:gd name="T13" fmla="*/ 11 h 412"/>
              <a:gd name="T14" fmla="*/ 578 w 1249"/>
              <a:gd name="T15" fmla="*/ 5 h 412"/>
              <a:gd name="T16" fmla="*/ 605 w 1249"/>
              <a:gd name="T17" fmla="*/ 2 h 412"/>
              <a:gd name="T18" fmla="*/ 639 w 1249"/>
              <a:gd name="T19" fmla="*/ 0 h 412"/>
              <a:gd name="T20" fmla="*/ 678 w 1249"/>
              <a:gd name="T21" fmla="*/ 5 h 412"/>
              <a:gd name="T22" fmla="*/ 714 w 1249"/>
              <a:gd name="T23" fmla="*/ 15 h 412"/>
              <a:gd name="T24" fmla="*/ 740 w 1249"/>
              <a:gd name="T25" fmla="*/ 27 h 412"/>
              <a:gd name="T26" fmla="*/ 768 w 1249"/>
              <a:gd name="T27" fmla="*/ 40 h 412"/>
              <a:gd name="T28" fmla="*/ 786 w 1249"/>
              <a:gd name="T29" fmla="*/ 51 h 412"/>
              <a:gd name="T30" fmla="*/ 802 w 1249"/>
              <a:gd name="T31" fmla="*/ 64 h 412"/>
              <a:gd name="T32" fmla="*/ 1209 w 1249"/>
              <a:gd name="T33" fmla="*/ 62 h 412"/>
              <a:gd name="T34" fmla="*/ 1223 w 1249"/>
              <a:gd name="T35" fmla="*/ 66 h 412"/>
              <a:gd name="T36" fmla="*/ 1233 w 1249"/>
              <a:gd name="T37" fmla="*/ 73 h 412"/>
              <a:gd name="T38" fmla="*/ 1242 w 1249"/>
              <a:gd name="T39" fmla="*/ 91 h 412"/>
              <a:gd name="T40" fmla="*/ 1246 w 1249"/>
              <a:gd name="T41" fmla="*/ 112 h 412"/>
              <a:gd name="T42" fmla="*/ 1248 w 1249"/>
              <a:gd name="T43" fmla="*/ 137 h 412"/>
              <a:gd name="T44" fmla="*/ 1248 w 1249"/>
              <a:gd name="T45" fmla="*/ 349 h 412"/>
              <a:gd name="T46" fmla="*/ 809 w 1249"/>
              <a:gd name="T47" fmla="*/ 350 h 412"/>
              <a:gd name="T48" fmla="*/ 700 w 1249"/>
              <a:gd name="T49" fmla="*/ 409 h 412"/>
              <a:gd name="T50" fmla="*/ 523 w 1249"/>
              <a:gd name="T51" fmla="*/ 411 h 412"/>
              <a:gd name="T52" fmla="*/ 437 w 1249"/>
              <a:gd name="T53" fmla="*/ 346 h 412"/>
              <a:gd name="T54" fmla="*/ 46 w 1249"/>
              <a:gd name="T55" fmla="*/ 349 h 412"/>
              <a:gd name="T56" fmla="*/ 0 w 1249"/>
              <a:gd name="T57" fmla="*/ 349 h 412"/>
              <a:gd name="T58" fmla="*/ 0 w 1249"/>
              <a:gd name="T59" fmla="*/ 152 h 412"/>
              <a:gd name="T60" fmla="*/ 0 w 1249"/>
              <a:gd name="T61" fmla="*/ 123 h 412"/>
              <a:gd name="T62" fmla="*/ 5 w 1249"/>
              <a:gd name="T63" fmla="*/ 94 h 412"/>
              <a:gd name="T64" fmla="*/ 9 w 1249"/>
              <a:gd name="T65" fmla="*/ 80 h 412"/>
              <a:gd name="T66" fmla="*/ 16 w 1249"/>
              <a:gd name="T67" fmla="*/ 67 h 4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49" h="412">
                <a:moveTo>
                  <a:pt x="16" y="67"/>
                </a:moveTo>
                <a:lnTo>
                  <a:pt x="26" y="62"/>
                </a:lnTo>
                <a:lnTo>
                  <a:pt x="452" y="62"/>
                </a:lnTo>
                <a:lnTo>
                  <a:pt x="483" y="40"/>
                </a:lnTo>
                <a:lnTo>
                  <a:pt x="505" y="27"/>
                </a:lnTo>
                <a:lnTo>
                  <a:pt x="526" y="17"/>
                </a:lnTo>
                <a:lnTo>
                  <a:pt x="552" y="11"/>
                </a:lnTo>
                <a:lnTo>
                  <a:pt x="578" y="5"/>
                </a:lnTo>
                <a:lnTo>
                  <a:pt x="605" y="2"/>
                </a:lnTo>
                <a:lnTo>
                  <a:pt x="639" y="0"/>
                </a:lnTo>
                <a:lnTo>
                  <a:pt x="678" y="5"/>
                </a:lnTo>
                <a:lnTo>
                  <a:pt x="714" y="15"/>
                </a:lnTo>
                <a:lnTo>
                  <a:pt x="740" y="27"/>
                </a:lnTo>
                <a:lnTo>
                  <a:pt x="768" y="40"/>
                </a:lnTo>
                <a:lnTo>
                  <a:pt x="786" y="51"/>
                </a:lnTo>
                <a:lnTo>
                  <a:pt x="802" y="64"/>
                </a:lnTo>
                <a:lnTo>
                  <a:pt x="1209" y="62"/>
                </a:lnTo>
                <a:lnTo>
                  <a:pt x="1223" y="66"/>
                </a:lnTo>
                <a:lnTo>
                  <a:pt x="1233" y="73"/>
                </a:lnTo>
                <a:lnTo>
                  <a:pt x="1242" y="91"/>
                </a:lnTo>
                <a:lnTo>
                  <a:pt x="1246" y="112"/>
                </a:lnTo>
                <a:lnTo>
                  <a:pt x="1248" y="137"/>
                </a:lnTo>
                <a:lnTo>
                  <a:pt x="1248" y="349"/>
                </a:lnTo>
                <a:lnTo>
                  <a:pt x="809" y="350"/>
                </a:lnTo>
                <a:lnTo>
                  <a:pt x="700" y="409"/>
                </a:lnTo>
                <a:lnTo>
                  <a:pt x="523" y="411"/>
                </a:lnTo>
                <a:lnTo>
                  <a:pt x="437" y="346"/>
                </a:lnTo>
                <a:lnTo>
                  <a:pt x="46" y="349"/>
                </a:lnTo>
                <a:lnTo>
                  <a:pt x="0" y="349"/>
                </a:lnTo>
                <a:lnTo>
                  <a:pt x="0" y="152"/>
                </a:lnTo>
                <a:lnTo>
                  <a:pt x="0" y="123"/>
                </a:lnTo>
                <a:lnTo>
                  <a:pt x="5" y="94"/>
                </a:lnTo>
                <a:lnTo>
                  <a:pt x="9" y="80"/>
                </a:lnTo>
                <a:lnTo>
                  <a:pt x="16" y="67"/>
                </a:lnTo>
              </a:path>
            </a:pathLst>
          </a:custGeom>
          <a:gradFill rotWithShape="0">
            <a:gsLst>
              <a:gs pos="0">
                <a:srgbClr val="00CCFF"/>
              </a:gs>
              <a:gs pos="50000">
                <a:srgbClr val="FFFFFF"/>
              </a:gs>
              <a:gs pos="100000">
                <a:srgbClr val="00CCFF"/>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29" name="Oval 5"/>
          <p:cNvSpPr>
            <a:spLocks noChangeArrowheads="1"/>
          </p:cNvSpPr>
          <p:nvPr/>
        </p:nvSpPr>
        <p:spPr bwMode="auto">
          <a:xfrm>
            <a:off x="4205288" y="61913"/>
            <a:ext cx="766762" cy="673100"/>
          </a:xfrm>
          <a:prstGeom prst="ellipse">
            <a:avLst/>
          </a:prstGeom>
          <a:gradFill rotWithShape="0">
            <a:gsLst>
              <a:gs pos="0">
                <a:srgbClr val="00CCFF"/>
              </a:gs>
              <a:gs pos="100000">
                <a:srgbClr val="FFFFFF"/>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kumimoji="1" lang="en-IN"/>
          </a:p>
        </p:txBody>
      </p:sp>
      <p:sp>
        <p:nvSpPr>
          <p:cNvPr id="1030" name="Freeform 6"/>
          <p:cNvSpPr>
            <a:spLocks/>
          </p:cNvSpPr>
          <p:nvPr/>
        </p:nvSpPr>
        <p:spPr bwMode="auto">
          <a:xfrm>
            <a:off x="3586163" y="452438"/>
            <a:ext cx="1984375" cy="304800"/>
          </a:xfrm>
          <a:custGeom>
            <a:avLst/>
            <a:gdLst>
              <a:gd name="T0" fmla="*/ 60 w 1250"/>
              <a:gd name="T1" fmla="*/ 42 h 192"/>
              <a:gd name="T2" fmla="*/ 98 w 1250"/>
              <a:gd name="T3" fmla="*/ 42 h 192"/>
              <a:gd name="T4" fmla="*/ 128 w 1250"/>
              <a:gd name="T5" fmla="*/ 63 h 192"/>
              <a:gd name="T6" fmla="*/ 176 w 1250"/>
              <a:gd name="T7" fmla="*/ 51 h 192"/>
              <a:gd name="T8" fmla="*/ 231 w 1250"/>
              <a:gd name="T9" fmla="*/ 45 h 192"/>
              <a:gd name="T10" fmla="*/ 269 w 1250"/>
              <a:gd name="T11" fmla="*/ 57 h 192"/>
              <a:gd name="T12" fmla="*/ 311 w 1250"/>
              <a:gd name="T13" fmla="*/ 51 h 192"/>
              <a:gd name="T14" fmla="*/ 378 w 1250"/>
              <a:gd name="T15" fmla="*/ 54 h 192"/>
              <a:gd name="T16" fmla="*/ 420 w 1250"/>
              <a:gd name="T17" fmla="*/ 63 h 192"/>
              <a:gd name="T18" fmla="*/ 483 w 1250"/>
              <a:gd name="T19" fmla="*/ 80 h 192"/>
              <a:gd name="T20" fmla="*/ 513 w 1250"/>
              <a:gd name="T21" fmla="*/ 99 h 192"/>
              <a:gd name="T22" fmla="*/ 536 w 1250"/>
              <a:gd name="T23" fmla="*/ 130 h 192"/>
              <a:gd name="T24" fmla="*/ 578 w 1250"/>
              <a:gd name="T25" fmla="*/ 129 h 192"/>
              <a:gd name="T26" fmla="*/ 617 w 1250"/>
              <a:gd name="T27" fmla="*/ 139 h 192"/>
              <a:gd name="T28" fmla="*/ 651 w 1250"/>
              <a:gd name="T29" fmla="*/ 131 h 192"/>
              <a:gd name="T30" fmla="*/ 688 w 1250"/>
              <a:gd name="T31" fmla="*/ 121 h 192"/>
              <a:gd name="T32" fmla="*/ 728 w 1250"/>
              <a:gd name="T33" fmla="*/ 101 h 192"/>
              <a:gd name="T34" fmla="*/ 769 w 1250"/>
              <a:gd name="T35" fmla="*/ 68 h 192"/>
              <a:gd name="T36" fmla="*/ 814 w 1250"/>
              <a:gd name="T37" fmla="*/ 52 h 192"/>
              <a:gd name="T38" fmla="*/ 844 w 1250"/>
              <a:gd name="T39" fmla="*/ 56 h 192"/>
              <a:gd name="T40" fmla="*/ 881 w 1250"/>
              <a:gd name="T41" fmla="*/ 57 h 192"/>
              <a:gd name="T42" fmla="*/ 933 w 1250"/>
              <a:gd name="T43" fmla="*/ 69 h 192"/>
              <a:gd name="T44" fmla="*/ 963 w 1250"/>
              <a:gd name="T45" fmla="*/ 51 h 192"/>
              <a:gd name="T46" fmla="*/ 989 w 1250"/>
              <a:gd name="T47" fmla="*/ 55 h 192"/>
              <a:gd name="T48" fmla="*/ 1035 w 1250"/>
              <a:gd name="T49" fmla="*/ 33 h 192"/>
              <a:gd name="T50" fmla="*/ 1063 w 1250"/>
              <a:gd name="T51" fmla="*/ 35 h 192"/>
              <a:gd name="T52" fmla="*/ 1096 w 1250"/>
              <a:gd name="T53" fmla="*/ 6 h 192"/>
              <a:gd name="T54" fmla="*/ 1130 w 1250"/>
              <a:gd name="T55" fmla="*/ 32 h 192"/>
              <a:gd name="T56" fmla="*/ 1164 w 1250"/>
              <a:gd name="T57" fmla="*/ 0 h 192"/>
              <a:gd name="T58" fmla="*/ 1195 w 1250"/>
              <a:gd name="T59" fmla="*/ 38 h 192"/>
              <a:gd name="T60" fmla="*/ 1227 w 1250"/>
              <a:gd name="T61" fmla="*/ 16 h 192"/>
              <a:gd name="T62" fmla="*/ 1249 w 1250"/>
              <a:gd name="T63" fmla="*/ 28 h 192"/>
              <a:gd name="T64" fmla="*/ 822 w 1250"/>
              <a:gd name="T65" fmla="*/ 144 h 192"/>
              <a:gd name="T66" fmla="*/ 563 w 1250"/>
              <a:gd name="T67" fmla="*/ 191 h 192"/>
              <a:gd name="T68" fmla="*/ 441 w 1250"/>
              <a:gd name="T69" fmla="*/ 98 h 192"/>
              <a:gd name="T70" fmla="*/ 0 w 1250"/>
              <a:gd name="T71" fmla="*/ 19 h 192"/>
              <a:gd name="T72" fmla="*/ 18 w 1250"/>
              <a:gd name="T73" fmla="*/ 33 h 192"/>
              <a:gd name="T74" fmla="*/ 43 w 1250"/>
              <a:gd name="T75" fmla="*/ 38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0" h="192">
                <a:moveTo>
                  <a:pt x="43" y="38"/>
                </a:moveTo>
                <a:lnTo>
                  <a:pt x="60" y="42"/>
                </a:lnTo>
                <a:lnTo>
                  <a:pt x="79" y="38"/>
                </a:lnTo>
                <a:lnTo>
                  <a:pt x="98" y="42"/>
                </a:lnTo>
                <a:lnTo>
                  <a:pt x="112" y="54"/>
                </a:lnTo>
                <a:lnTo>
                  <a:pt x="128" y="63"/>
                </a:lnTo>
                <a:lnTo>
                  <a:pt x="154" y="55"/>
                </a:lnTo>
                <a:lnTo>
                  <a:pt x="176" y="51"/>
                </a:lnTo>
                <a:lnTo>
                  <a:pt x="208" y="51"/>
                </a:lnTo>
                <a:lnTo>
                  <a:pt x="231" y="45"/>
                </a:lnTo>
                <a:lnTo>
                  <a:pt x="251" y="50"/>
                </a:lnTo>
                <a:lnTo>
                  <a:pt x="269" y="57"/>
                </a:lnTo>
                <a:lnTo>
                  <a:pt x="285" y="60"/>
                </a:lnTo>
                <a:lnTo>
                  <a:pt x="311" y="51"/>
                </a:lnTo>
                <a:lnTo>
                  <a:pt x="338" y="51"/>
                </a:lnTo>
                <a:lnTo>
                  <a:pt x="378" y="54"/>
                </a:lnTo>
                <a:lnTo>
                  <a:pt x="394" y="66"/>
                </a:lnTo>
                <a:lnTo>
                  <a:pt x="420" y="63"/>
                </a:lnTo>
                <a:lnTo>
                  <a:pt x="457" y="60"/>
                </a:lnTo>
                <a:lnTo>
                  <a:pt x="483" y="80"/>
                </a:lnTo>
                <a:lnTo>
                  <a:pt x="498" y="84"/>
                </a:lnTo>
                <a:lnTo>
                  <a:pt x="513" y="99"/>
                </a:lnTo>
                <a:lnTo>
                  <a:pt x="521" y="121"/>
                </a:lnTo>
                <a:lnTo>
                  <a:pt x="536" y="130"/>
                </a:lnTo>
                <a:lnTo>
                  <a:pt x="555" y="130"/>
                </a:lnTo>
                <a:lnTo>
                  <a:pt x="578" y="129"/>
                </a:lnTo>
                <a:lnTo>
                  <a:pt x="601" y="130"/>
                </a:lnTo>
                <a:lnTo>
                  <a:pt x="617" y="139"/>
                </a:lnTo>
                <a:lnTo>
                  <a:pt x="630" y="132"/>
                </a:lnTo>
                <a:lnTo>
                  <a:pt x="651" y="131"/>
                </a:lnTo>
                <a:lnTo>
                  <a:pt x="672" y="118"/>
                </a:lnTo>
                <a:lnTo>
                  <a:pt x="688" y="121"/>
                </a:lnTo>
                <a:lnTo>
                  <a:pt x="716" y="117"/>
                </a:lnTo>
                <a:lnTo>
                  <a:pt x="728" y="101"/>
                </a:lnTo>
                <a:lnTo>
                  <a:pt x="761" y="88"/>
                </a:lnTo>
                <a:lnTo>
                  <a:pt x="769" y="68"/>
                </a:lnTo>
                <a:lnTo>
                  <a:pt x="786" y="58"/>
                </a:lnTo>
                <a:lnTo>
                  <a:pt x="814" y="52"/>
                </a:lnTo>
                <a:lnTo>
                  <a:pt x="829" y="60"/>
                </a:lnTo>
                <a:lnTo>
                  <a:pt x="844" y="56"/>
                </a:lnTo>
                <a:lnTo>
                  <a:pt x="862" y="63"/>
                </a:lnTo>
                <a:lnTo>
                  <a:pt x="881" y="57"/>
                </a:lnTo>
                <a:lnTo>
                  <a:pt x="917" y="63"/>
                </a:lnTo>
                <a:lnTo>
                  <a:pt x="933" y="69"/>
                </a:lnTo>
                <a:lnTo>
                  <a:pt x="951" y="53"/>
                </a:lnTo>
                <a:lnTo>
                  <a:pt x="963" y="51"/>
                </a:lnTo>
                <a:lnTo>
                  <a:pt x="977" y="57"/>
                </a:lnTo>
                <a:lnTo>
                  <a:pt x="989" y="55"/>
                </a:lnTo>
                <a:lnTo>
                  <a:pt x="1006" y="38"/>
                </a:lnTo>
                <a:lnTo>
                  <a:pt x="1035" y="33"/>
                </a:lnTo>
                <a:lnTo>
                  <a:pt x="1049" y="35"/>
                </a:lnTo>
                <a:lnTo>
                  <a:pt x="1063" y="35"/>
                </a:lnTo>
                <a:lnTo>
                  <a:pt x="1084" y="15"/>
                </a:lnTo>
                <a:lnTo>
                  <a:pt x="1096" y="6"/>
                </a:lnTo>
                <a:lnTo>
                  <a:pt x="1112" y="10"/>
                </a:lnTo>
                <a:lnTo>
                  <a:pt x="1130" y="32"/>
                </a:lnTo>
                <a:lnTo>
                  <a:pt x="1148" y="18"/>
                </a:lnTo>
                <a:lnTo>
                  <a:pt x="1164" y="0"/>
                </a:lnTo>
                <a:lnTo>
                  <a:pt x="1179" y="1"/>
                </a:lnTo>
                <a:lnTo>
                  <a:pt x="1195" y="38"/>
                </a:lnTo>
                <a:lnTo>
                  <a:pt x="1209" y="32"/>
                </a:lnTo>
                <a:lnTo>
                  <a:pt x="1227" y="16"/>
                </a:lnTo>
                <a:lnTo>
                  <a:pt x="1241" y="16"/>
                </a:lnTo>
                <a:lnTo>
                  <a:pt x="1249" y="28"/>
                </a:lnTo>
                <a:lnTo>
                  <a:pt x="1249" y="122"/>
                </a:lnTo>
                <a:lnTo>
                  <a:pt x="822" y="144"/>
                </a:lnTo>
                <a:lnTo>
                  <a:pt x="692" y="183"/>
                </a:lnTo>
                <a:lnTo>
                  <a:pt x="563" y="191"/>
                </a:lnTo>
                <a:lnTo>
                  <a:pt x="499" y="156"/>
                </a:lnTo>
                <a:lnTo>
                  <a:pt x="441" y="98"/>
                </a:lnTo>
                <a:lnTo>
                  <a:pt x="0" y="88"/>
                </a:lnTo>
                <a:lnTo>
                  <a:pt x="0" y="19"/>
                </a:lnTo>
                <a:lnTo>
                  <a:pt x="7" y="30"/>
                </a:lnTo>
                <a:lnTo>
                  <a:pt x="18" y="33"/>
                </a:lnTo>
                <a:lnTo>
                  <a:pt x="32" y="34"/>
                </a:lnTo>
                <a:lnTo>
                  <a:pt x="43" y="38"/>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31" name="Freeform 7"/>
          <p:cNvSpPr>
            <a:spLocks/>
          </p:cNvSpPr>
          <p:nvPr/>
        </p:nvSpPr>
        <p:spPr bwMode="auto">
          <a:xfrm>
            <a:off x="3586163" y="508000"/>
            <a:ext cx="1984375" cy="306388"/>
          </a:xfrm>
          <a:custGeom>
            <a:avLst/>
            <a:gdLst>
              <a:gd name="T0" fmla="*/ 26 w 1250"/>
              <a:gd name="T1" fmla="*/ 125 h 193"/>
              <a:gd name="T2" fmla="*/ 450 w 1250"/>
              <a:gd name="T3" fmla="*/ 125 h 193"/>
              <a:gd name="T4" fmla="*/ 487 w 1250"/>
              <a:gd name="T5" fmla="*/ 155 h 193"/>
              <a:gd name="T6" fmla="*/ 532 w 1250"/>
              <a:gd name="T7" fmla="*/ 175 h 193"/>
              <a:gd name="T8" fmla="*/ 587 w 1250"/>
              <a:gd name="T9" fmla="*/ 188 h 193"/>
              <a:gd name="T10" fmla="*/ 672 w 1250"/>
              <a:gd name="T11" fmla="*/ 188 h 193"/>
              <a:gd name="T12" fmla="*/ 769 w 1250"/>
              <a:gd name="T13" fmla="*/ 158 h 193"/>
              <a:gd name="T14" fmla="*/ 811 w 1250"/>
              <a:gd name="T15" fmla="*/ 125 h 193"/>
              <a:gd name="T16" fmla="*/ 1224 w 1250"/>
              <a:gd name="T17" fmla="*/ 124 h 193"/>
              <a:gd name="T18" fmla="*/ 1243 w 1250"/>
              <a:gd name="T19" fmla="*/ 114 h 193"/>
              <a:gd name="T20" fmla="*/ 1249 w 1250"/>
              <a:gd name="T21" fmla="*/ 96 h 193"/>
              <a:gd name="T22" fmla="*/ 1238 w 1250"/>
              <a:gd name="T23" fmla="*/ 0 h 193"/>
              <a:gd name="T24" fmla="*/ 1227 w 1250"/>
              <a:gd name="T25" fmla="*/ 18 h 193"/>
              <a:gd name="T26" fmla="*/ 1218 w 1250"/>
              <a:gd name="T27" fmla="*/ 33 h 193"/>
              <a:gd name="T28" fmla="*/ 1196 w 1250"/>
              <a:gd name="T29" fmla="*/ 24 h 193"/>
              <a:gd name="T30" fmla="*/ 1170 w 1250"/>
              <a:gd name="T31" fmla="*/ 14 h 193"/>
              <a:gd name="T32" fmla="*/ 1138 w 1250"/>
              <a:gd name="T33" fmla="*/ 33 h 193"/>
              <a:gd name="T34" fmla="*/ 1117 w 1250"/>
              <a:gd name="T35" fmla="*/ 24 h 193"/>
              <a:gd name="T36" fmla="*/ 1089 w 1250"/>
              <a:gd name="T37" fmla="*/ 19 h 193"/>
              <a:gd name="T38" fmla="*/ 1074 w 1250"/>
              <a:gd name="T39" fmla="*/ 38 h 193"/>
              <a:gd name="T40" fmla="*/ 1046 w 1250"/>
              <a:gd name="T41" fmla="*/ 33 h 193"/>
              <a:gd name="T42" fmla="*/ 1007 w 1250"/>
              <a:gd name="T43" fmla="*/ 38 h 193"/>
              <a:gd name="T44" fmla="*/ 969 w 1250"/>
              <a:gd name="T45" fmla="*/ 33 h 193"/>
              <a:gd name="T46" fmla="*/ 932 w 1250"/>
              <a:gd name="T47" fmla="*/ 47 h 193"/>
              <a:gd name="T48" fmla="*/ 901 w 1250"/>
              <a:gd name="T49" fmla="*/ 34 h 193"/>
              <a:gd name="T50" fmla="*/ 847 w 1250"/>
              <a:gd name="T51" fmla="*/ 44 h 193"/>
              <a:gd name="T52" fmla="*/ 807 w 1250"/>
              <a:gd name="T53" fmla="*/ 43 h 193"/>
              <a:gd name="T54" fmla="*/ 783 w 1250"/>
              <a:gd name="T55" fmla="*/ 81 h 193"/>
              <a:gd name="T56" fmla="*/ 765 w 1250"/>
              <a:gd name="T57" fmla="*/ 111 h 193"/>
              <a:gd name="T58" fmla="*/ 729 w 1250"/>
              <a:gd name="T59" fmla="*/ 122 h 193"/>
              <a:gd name="T60" fmla="*/ 697 w 1250"/>
              <a:gd name="T61" fmla="*/ 132 h 193"/>
              <a:gd name="T62" fmla="*/ 634 w 1250"/>
              <a:gd name="T63" fmla="*/ 137 h 193"/>
              <a:gd name="T64" fmla="*/ 556 w 1250"/>
              <a:gd name="T65" fmla="*/ 145 h 193"/>
              <a:gd name="T66" fmla="*/ 499 w 1250"/>
              <a:gd name="T67" fmla="*/ 116 h 193"/>
              <a:gd name="T68" fmla="*/ 454 w 1250"/>
              <a:gd name="T69" fmla="*/ 57 h 193"/>
              <a:gd name="T70" fmla="*/ 399 w 1250"/>
              <a:gd name="T71" fmla="*/ 47 h 193"/>
              <a:gd name="T72" fmla="*/ 332 w 1250"/>
              <a:gd name="T73" fmla="*/ 33 h 193"/>
              <a:gd name="T74" fmla="*/ 262 w 1250"/>
              <a:gd name="T75" fmla="*/ 24 h 193"/>
              <a:gd name="T76" fmla="*/ 214 w 1250"/>
              <a:gd name="T77" fmla="*/ 35 h 193"/>
              <a:gd name="T78" fmla="*/ 186 w 1250"/>
              <a:gd name="T79" fmla="*/ 32 h 193"/>
              <a:gd name="T80" fmla="*/ 145 w 1250"/>
              <a:gd name="T81" fmla="*/ 37 h 193"/>
              <a:gd name="T82" fmla="*/ 102 w 1250"/>
              <a:gd name="T83" fmla="*/ 35 h 193"/>
              <a:gd name="T84" fmla="*/ 57 w 1250"/>
              <a:gd name="T85" fmla="*/ 43 h 193"/>
              <a:gd name="T86" fmla="*/ 11 w 1250"/>
              <a:gd name="T87" fmla="*/ 38 h 193"/>
              <a:gd name="T88" fmla="*/ 1 w 1250"/>
              <a:gd name="T89" fmla="*/ 74 h 193"/>
              <a:gd name="T90" fmla="*/ 9 w 1250"/>
              <a:gd name="T91" fmla="*/ 118 h 1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50" h="193">
                <a:moveTo>
                  <a:pt x="16" y="122"/>
                </a:moveTo>
                <a:lnTo>
                  <a:pt x="26" y="125"/>
                </a:lnTo>
                <a:lnTo>
                  <a:pt x="38" y="125"/>
                </a:lnTo>
                <a:lnTo>
                  <a:pt x="450" y="125"/>
                </a:lnTo>
                <a:lnTo>
                  <a:pt x="458" y="135"/>
                </a:lnTo>
                <a:lnTo>
                  <a:pt x="487" y="155"/>
                </a:lnTo>
                <a:lnTo>
                  <a:pt x="511" y="166"/>
                </a:lnTo>
                <a:lnTo>
                  <a:pt x="532" y="175"/>
                </a:lnTo>
                <a:lnTo>
                  <a:pt x="559" y="184"/>
                </a:lnTo>
                <a:lnTo>
                  <a:pt x="587" y="188"/>
                </a:lnTo>
                <a:lnTo>
                  <a:pt x="631" y="192"/>
                </a:lnTo>
                <a:lnTo>
                  <a:pt x="672" y="188"/>
                </a:lnTo>
                <a:lnTo>
                  <a:pt x="723" y="178"/>
                </a:lnTo>
                <a:lnTo>
                  <a:pt x="769" y="158"/>
                </a:lnTo>
                <a:lnTo>
                  <a:pt x="797" y="137"/>
                </a:lnTo>
                <a:lnTo>
                  <a:pt x="811" y="125"/>
                </a:lnTo>
                <a:lnTo>
                  <a:pt x="1210" y="125"/>
                </a:lnTo>
                <a:lnTo>
                  <a:pt x="1224" y="124"/>
                </a:lnTo>
                <a:lnTo>
                  <a:pt x="1234" y="121"/>
                </a:lnTo>
                <a:lnTo>
                  <a:pt x="1243" y="114"/>
                </a:lnTo>
                <a:lnTo>
                  <a:pt x="1247" y="106"/>
                </a:lnTo>
                <a:lnTo>
                  <a:pt x="1249" y="96"/>
                </a:lnTo>
                <a:lnTo>
                  <a:pt x="1249" y="14"/>
                </a:lnTo>
                <a:lnTo>
                  <a:pt x="1238" y="0"/>
                </a:lnTo>
                <a:lnTo>
                  <a:pt x="1232" y="4"/>
                </a:lnTo>
                <a:lnTo>
                  <a:pt x="1227" y="18"/>
                </a:lnTo>
                <a:lnTo>
                  <a:pt x="1223" y="34"/>
                </a:lnTo>
                <a:lnTo>
                  <a:pt x="1218" y="33"/>
                </a:lnTo>
                <a:lnTo>
                  <a:pt x="1211" y="32"/>
                </a:lnTo>
                <a:lnTo>
                  <a:pt x="1196" y="24"/>
                </a:lnTo>
                <a:lnTo>
                  <a:pt x="1186" y="17"/>
                </a:lnTo>
                <a:lnTo>
                  <a:pt x="1170" y="14"/>
                </a:lnTo>
                <a:lnTo>
                  <a:pt x="1153" y="21"/>
                </a:lnTo>
                <a:lnTo>
                  <a:pt x="1138" y="33"/>
                </a:lnTo>
                <a:lnTo>
                  <a:pt x="1126" y="25"/>
                </a:lnTo>
                <a:lnTo>
                  <a:pt x="1117" y="24"/>
                </a:lnTo>
                <a:lnTo>
                  <a:pt x="1103" y="17"/>
                </a:lnTo>
                <a:lnTo>
                  <a:pt x="1089" y="19"/>
                </a:lnTo>
                <a:lnTo>
                  <a:pt x="1079" y="27"/>
                </a:lnTo>
                <a:lnTo>
                  <a:pt x="1074" y="38"/>
                </a:lnTo>
                <a:lnTo>
                  <a:pt x="1063" y="33"/>
                </a:lnTo>
                <a:lnTo>
                  <a:pt x="1046" y="33"/>
                </a:lnTo>
                <a:lnTo>
                  <a:pt x="1025" y="28"/>
                </a:lnTo>
                <a:lnTo>
                  <a:pt x="1007" y="38"/>
                </a:lnTo>
                <a:lnTo>
                  <a:pt x="990" y="24"/>
                </a:lnTo>
                <a:lnTo>
                  <a:pt x="969" y="33"/>
                </a:lnTo>
                <a:lnTo>
                  <a:pt x="949" y="55"/>
                </a:lnTo>
                <a:lnTo>
                  <a:pt x="932" y="47"/>
                </a:lnTo>
                <a:lnTo>
                  <a:pt x="917" y="39"/>
                </a:lnTo>
                <a:lnTo>
                  <a:pt x="901" y="34"/>
                </a:lnTo>
                <a:lnTo>
                  <a:pt x="880" y="38"/>
                </a:lnTo>
                <a:lnTo>
                  <a:pt x="847" y="44"/>
                </a:lnTo>
                <a:lnTo>
                  <a:pt x="818" y="37"/>
                </a:lnTo>
                <a:lnTo>
                  <a:pt x="807" y="43"/>
                </a:lnTo>
                <a:lnTo>
                  <a:pt x="794" y="57"/>
                </a:lnTo>
                <a:lnTo>
                  <a:pt x="783" y="81"/>
                </a:lnTo>
                <a:lnTo>
                  <a:pt x="771" y="93"/>
                </a:lnTo>
                <a:lnTo>
                  <a:pt x="765" y="111"/>
                </a:lnTo>
                <a:lnTo>
                  <a:pt x="752" y="118"/>
                </a:lnTo>
                <a:lnTo>
                  <a:pt x="729" y="122"/>
                </a:lnTo>
                <a:lnTo>
                  <a:pt x="703" y="124"/>
                </a:lnTo>
                <a:lnTo>
                  <a:pt x="697" y="132"/>
                </a:lnTo>
                <a:lnTo>
                  <a:pt x="663" y="130"/>
                </a:lnTo>
                <a:lnTo>
                  <a:pt x="634" y="137"/>
                </a:lnTo>
                <a:lnTo>
                  <a:pt x="605" y="136"/>
                </a:lnTo>
                <a:lnTo>
                  <a:pt x="556" y="145"/>
                </a:lnTo>
                <a:lnTo>
                  <a:pt x="529" y="122"/>
                </a:lnTo>
                <a:lnTo>
                  <a:pt x="499" y="116"/>
                </a:lnTo>
                <a:lnTo>
                  <a:pt x="468" y="76"/>
                </a:lnTo>
                <a:lnTo>
                  <a:pt x="454" y="57"/>
                </a:lnTo>
                <a:lnTo>
                  <a:pt x="439" y="52"/>
                </a:lnTo>
                <a:lnTo>
                  <a:pt x="399" y="47"/>
                </a:lnTo>
                <a:lnTo>
                  <a:pt x="367" y="42"/>
                </a:lnTo>
                <a:lnTo>
                  <a:pt x="332" y="33"/>
                </a:lnTo>
                <a:lnTo>
                  <a:pt x="299" y="42"/>
                </a:lnTo>
                <a:lnTo>
                  <a:pt x="262" y="24"/>
                </a:lnTo>
                <a:lnTo>
                  <a:pt x="233" y="24"/>
                </a:lnTo>
                <a:lnTo>
                  <a:pt x="214" y="35"/>
                </a:lnTo>
                <a:lnTo>
                  <a:pt x="202" y="26"/>
                </a:lnTo>
                <a:lnTo>
                  <a:pt x="186" y="32"/>
                </a:lnTo>
                <a:lnTo>
                  <a:pt x="165" y="33"/>
                </a:lnTo>
                <a:lnTo>
                  <a:pt x="145" y="37"/>
                </a:lnTo>
                <a:lnTo>
                  <a:pt x="122" y="44"/>
                </a:lnTo>
                <a:lnTo>
                  <a:pt x="102" y="35"/>
                </a:lnTo>
                <a:lnTo>
                  <a:pt x="82" y="40"/>
                </a:lnTo>
                <a:lnTo>
                  <a:pt x="57" y="43"/>
                </a:lnTo>
                <a:lnTo>
                  <a:pt x="41" y="40"/>
                </a:lnTo>
                <a:lnTo>
                  <a:pt x="11" y="38"/>
                </a:lnTo>
                <a:lnTo>
                  <a:pt x="0" y="47"/>
                </a:lnTo>
                <a:lnTo>
                  <a:pt x="1" y="74"/>
                </a:lnTo>
                <a:lnTo>
                  <a:pt x="3" y="98"/>
                </a:lnTo>
                <a:lnTo>
                  <a:pt x="9" y="118"/>
                </a:lnTo>
                <a:lnTo>
                  <a:pt x="16" y="122"/>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32" name="Freeform 8"/>
          <p:cNvSpPr>
            <a:spLocks/>
          </p:cNvSpPr>
          <p:nvPr/>
        </p:nvSpPr>
        <p:spPr bwMode="auto">
          <a:xfrm>
            <a:off x="3598863" y="557213"/>
            <a:ext cx="1947862" cy="228600"/>
          </a:xfrm>
          <a:custGeom>
            <a:avLst/>
            <a:gdLst>
              <a:gd name="T0" fmla="*/ 301 w 1227"/>
              <a:gd name="T1" fmla="*/ 45 h 144"/>
              <a:gd name="T2" fmla="*/ 219 w 1227"/>
              <a:gd name="T3" fmla="*/ 50 h 144"/>
              <a:gd name="T4" fmla="*/ 97 w 1227"/>
              <a:gd name="T5" fmla="*/ 50 h 144"/>
              <a:gd name="T6" fmla="*/ 40 w 1227"/>
              <a:gd name="T7" fmla="*/ 49 h 144"/>
              <a:gd name="T8" fmla="*/ 8 w 1227"/>
              <a:gd name="T9" fmla="*/ 36 h 144"/>
              <a:gd name="T10" fmla="*/ 0 w 1227"/>
              <a:gd name="T11" fmla="*/ 46 h 144"/>
              <a:gd name="T12" fmla="*/ 46 w 1227"/>
              <a:gd name="T13" fmla="*/ 64 h 144"/>
              <a:gd name="T14" fmla="*/ 103 w 1227"/>
              <a:gd name="T15" fmla="*/ 63 h 144"/>
              <a:gd name="T16" fmla="*/ 134 w 1227"/>
              <a:gd name="T17" fmla="*/ 65 h 144"/>
              <a:gd name="T18" fmla="*/ 204 w 1227"/>
              <a:gd name="T19" fmla="*/ 68 h 144"/>
              <a:gd name="T20" fmla="*/ 341 w 1227"/>
              <a:gd name="T21" fmla="*/ 63 h 144"/>
              <a:gd name="T22" fmla="*/ 440 w 1227"/>
              <a:gd name="T23" fmla="*/ 64 h 144"/>
              <a:gd name="T24" fmla="*/ 485 w 1227"/>
              <a:gd name="T25" fmla="*/ 105 h 144"/>
              <a:gd name="T26" fmla="*/ 558 w 1227"/>
              <a:gd name="T27" fmla="*/ 136 h 144"/>
              <a:gd name="T28" fmla="*/ 642 w 1227"/>
              <a:gd name="T29" fmla="*/ 143 h 144"/>
              <a:gd name="T30" fmla="*/ 728 w 1227"/>
              <a:gd name="T31" fmla="*/ 121 h 144"/>
              <a:gd name="T32" fmla="*/ 786 w 1227"/>
              <a:gd name="T33" fmla="*/ 82 h 144"/>
              <a:gd name="T34" fmla="*/ 827 w 1227"/>
              <a:gd name="T35" fmla="*/ 67 h 144"/>
              <a:gd name="T36" fmla="*/ 937 w 1227"/>
              <a:gd name="T37" fmla="*/ 68 h 144"/>
              <a:gd name="T38" fmla="*/ 1021 w 1227"/>
              <a:gd name="T39" fmla="*/ 67 h 144"/>
              <a:gd name="T40" fmla="*/ 1118 w 1227"/>
              <a:gd name="T41" fmla="*/ 67 h 144"/>
              <a:gd name="T42" fmla="*/ 1211 w 1227"/>
              <a:gd name="T43" fmla="*/ 69 h 144"/>
              <a:gd name="T44" fmla="*/ 1226 w 1227"/>
              <a:gd name="T45" fmla="*/ 34 h 144"/>
              <a:gd name="T46" fmla="*/ 1211 w 1227"/>
              <a:gd name="T47" fmla="*/ 37 h 144"/>
              <a:gd name="T48" fmla="*/ 1171 w 1227"/>
              <a:gd name="T49" fmla="*/ 59 h 144"/>
              <a:gd name="T50" fmla="*/ 1064 w 1227"/>
              <a:gd name="T51" fmla="*/ 56 h 144"/>
              <a:gd name="T52" fmla="*/ 941 w 1227"/>
              <a:gd name="T53" fmla="*/ 58 h 144"/>
              <a:gd name="T54" fmla="*/ 851 w 1227"/>
              <a:gd name="T55" fmla="*/ 62 h 144"/>
              <a:gd name="T56" fmla="*/ 815 w 1227"/>
              <a:gd name="T57" fmla="*/ 53 h 144"/>
              <a:gd name="T58" fmla="*/ 809 w 1227"/>
              <a:gd name="T59" fmla="*/ 32 h 144"/>
              <a:gd name="T60" fmla="*/ 798 w 1227"/>
              <a:gd name="T61" fmla="*/ 22 h 144"/>
              <a:gd name="T62" fmla="*/ 760 w 1227"/>
              <a:gd name="T63" fmla="*/ 72 h 144"/>
              <a:gd name="T64" fmla="*/ 718 w 1227"/>
              <a:gd name="T65" fmla="*/ 101 h 144"/>
              <a:gd name="T66" fmla="*/ 671 w 1227"/>
              <a:gd name="T67" fmla="*/ 112 h 144"/>
              <a:gd name="T68" fmla="*/ 618 w 1227"/>
              <a:gd name="T69" fmla="*/ 124 h 144"/>
              <a:gd name="T70" fmla="*/ 557 w 1227"/>
              <a:gd name="T71" fmla="*/ 110 h 144"/>
              <a:gd name="T72" fmla="*/ 520 w 1227"/>
              <a:gd name="T73" fmla="*/ 93 h 144"/>
              <a:gd name="T74" fmla="*/ 486 w 1227"/>
              <a:gd name="T75" fmla="*/ 86 h 144"/>
              <a:gd name="T76" fmla="*/ 461 w 1227"/>
              <a:gd name="T77" fmla="*/ 62 h 144"/>
              <a:gd name="T78" fmla="*/ 432 w 1227"/>
              <a:gd name="T79" fmla="*/ 24 h 144"/>
              <a:gd name="T80" fmla="*/ 413 w 1227"/>
              <a:gd name="T81" fmla="*/ 43 h 144"/>
              <a:gd name="T82" fmla="*/ 339 w 1227"/>
              <a:gd name="T83" fmla="*/ 48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27" h="144">
                <a:moveTo>
                  <a:pt x="339" y="48"/>
                </a:moveTo>
                <a:lnTo>
                  <a:pt x="301" y="45"/>
                </a:lnTo>
                <a:lnTo>
                  <a:pt x="263" y="50"/>
                </a:lnTo>
                <a:lnTo>
                  <a:pt x="219" y="50"/>
                </a:lnTo>
                <a:lnTo>
                  <a:pt x="161" y="48"/>
                </a:lnTo>
                <a:lnTo>
                  <a:pt x="97" y="50"/>
                </a:lnTo>
                <a:lnTo>
                  <a:pt x="65" y="51"/>
                </a:lnTo>
                <a:lnTo>
                  <a:pt x="40" y="49"/>
                </a:lnTo>
                <a:lnTo>
                  <a:pt x="16" y="51"/>
                </a:lnTo>
                <a:lnTo>
                  <a:pt x="8" y="36"/>
                </a:lnTo>
                <a:lnTo>
                  <a:pt x="1" y="24"/>
                </a:lnTo>
                <a:lnTo>
                  <a:pt x="0" y="46"/>
                </a:lnTo>
                <a:lnTo>
                  <a:pt x="8" y="67"/>
                </a:lnTo>
                <a:lnTo>
                  <a:pt x="46" y="64"/>
                </a:lnTo>
                <a:lnTo>
                  <a:pt x="81" y="62"/>
                </a:lnTo>
                <a:lnTo>
                  <a:pt x="103" y="63"/>
                </a:lnTo>
                <a:lnTo>
                  <a:pt x="122" y="64"/>
                </a:lnTo>
                <a:lnTo>
                  <a:pt x="134" y="65"/>
                </a:lnTo>
                <a:lnTo>
                  <a:pt x="170" y="64"/>
                </a:lnTo>
                <a:lnTo>
                  <a:pt x="204" y="68"/>
                </a:lnTo>
                <a:lnTo>
                  <a:pt x="284" y="64"/>
                </a:lnTo>
                <a:lnTo>
                  <a:pt x="341" y="63"/>
                </a:lnTo>
                <a:lnTo>
                  <a:pt x="389" y="64"/>
                </a:lnTo>
                <a:lnTo>
                  <a:pt x="440" y="64"/>
                </a:lnTo>
                <a:lnTo>
                  <a:pt x="465" y="92"/>
                </a:lnTo>
                <a:lnTo>
                  <a:pt x="485" y="105"/>
                </a:lnTo>
                <a:lnTo>
                  <a:pt x="527" y="131"/>
                </a:lnTo>
                <a:lnTo>
                  <a:pt x="558" y="136"/>
                </a:lnTo>
                <a:lnTo>
                  <a:pt x="596" y="143"/>
                </a:lnTo>
                <a:lnTo>
                  <a:pt x="642" y="143"/>
                </a:lnTo>
                <a:lnTo>
                  <a:pt x="684" y="137"/>
                </a:lnTo>
                <a:lnTo>
                  <a:pt x="728" y="121"/>
                </a:lnTo>
                <a:lnTo>
                  <a:pt x="760" y="106"/>
                </a:lnTo>
                <a:lnTo>
                  <a:pt x="786" y="82"/>
                </a:lnTo>
                <a:lnTo>
                  <a:pt x="806" y="72"/>
                </a:lnTo>
                <a:lnTo>
                  <a:pt x="827" y="67"/>
                </a:lnTo>
                <a:lnTo>
                  <a:pt x="877" y="74"/>
                </a:lnTo>
                <a:lnTo>
                  <a:pt x="937" y="68"/>
                </a:lnTo>
                <a:lnTo>
                  <a:pt x="995" y="69"/>
                </a:lnTo>
                <a:lnTo>
                  <a:pt x="1021" y="67"/>
                </a:lnTo>
                <a:lnTo>
                  <a:pt x="1071" y="70"/>
                </a:lnTo>
                <a:lnTo>
                  <a:pt x="1118" y="67"/>
                </a:lnTo>
                <a:lnTo>
                  <a:pt x="1160" y="72"/>
                </a:lnTo>
                <a:lnTo>
                  <a:pt x="1211" y="69"/>
                </a:lnTo>
                <a:lnTo>
                  <a:pt x="1223" y="56"/>
                </a:lnTo>
                <a:lnTo>
                  <a:pt x="1226" y="34"/>
                </a:lnTo>
                <a:lnTo>
                  <a:pt x="1224" y="0"/>
                </a:lnTo>
                <a:lnTo>
                  <a:pt x="1211" y="37"/>
                </a:lnTo>
                <a:lnTo>
                  <a:pt x="1204" y="55"/>
                </a:lnTo>
                <a:lnTo>
                  <a:pt x="1171" y="59"/>
                </a:lnTo>
                <a:lnTo>
                  <a:pt x="1112" y="58"/>
                </a:lnTo>
                <a:lnTo>
                  <a:pt x="1064" y="56"/>
                </a:lnTo>
                <a:lnTo>
                  <a:pt x="983" y="54"/>
                </a:lnTo>
                <a:lnTo>
                  <a:pt x="941" y="58"/>
                </a:lnTo>
                <a:lnTo>
                  <a:pt x="885" y="56"/>
                </a:lnTo>
                <a:lnTo>
                  <a:pt x="851" y="62"/>
                </a:lnTo>
                <a:lnTo>
                  <a:pt x="828" y="55"/>
                </a:lnTo>
                <a:lnTo>
                  <a:pt x="815" y="53"/>
                </a:lnTo>
                <a:lnTo>
                  <a:pt x="804" y="46"/>
                </a:lnTo>
                <a:lnTo>
                  <a:pt x="809" y="32"/>
                </a:lnTo>
                <a:lnTo>
                  <a:pt x="809" y="17"/>
                </a:lnTo>
                <a:lnTo>
                  <a:pt x="798" y="22"/>
                </a:lnTo>
                <a:lnTo>
                  <a:pt x="786" y="49"/>
                </a:lnTo>
                <a:lnTo>
                  <a:pt x="760" y="72"/>
                </a:lnTo>
                <a:lnTo>
                  <a:pt x="745" y="87"/>
                </a:lnTo>
                <a:lnTo>
                  <a:pt x="718" y="101"/>
                </a:lnTo>
                <a:lnTo>
                  <a:pt x="701" y="98"/>
                </a:lnTo>
                <a:lnTo>
                  <a:pt x="671" y="112"/>
                </a:lnTo>
                <a:lnTo>
                  <a:pt x="644" y="118"/>
                </a:lnTo>
                <a:lnTo>
                  <a:pt x="618" y="124"/>
                </a:lnTo>
                <a:lnTo>
                  <a:pt x="585" y="108"/>
                </a:lnTo>
                <a:lnTo>
                  <a:pt x="557" y="110"/>
                </a:lnTo>
                <a:lnTo>
                  <a:pt x="546" y="92"/>
                </a:lnTo>
                <a:lnTo>
                  <a:pt x="520" y="93"/>
                </a:lnTo>
                <a:lnTo>
                  <a:pt x="507" y="98"/>
                </a:lnTo>
                <a:lnTo>
                  <a:pt x="486" y="86"/>
                </a:lnTo>
                <a:lnTo>
                  <a:pt x="469" y="77"/>
                </a:lnTo>
                <a:lnTo>
                  <a:pt x="461" y="62"/>
                </a:lnTo>
                <a:lnTo>
                  <a:pt x="446" y="29"/>
                </a:lnTo>
                <a:lnTo>
                  <a:pt x="432" y="24"/>
                </a:lnTo>
                <a:lnTo>
                  <a:pt x="425" y="44"/>
                </a:lnTo>
                <a:lnTo>
                  <a:pt x="413" y="43"/>
                </a:lnTo>
                <a:lnTo>
                  <a:pt x="372" y="55"/>
                </a:lnTo>
                <a:lnTo>
                  <a:pt x="339" y="48"/>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33" name="Freeform 9"/>
          <p:cNvSpPr>
            <a:spLocks/>
          </p:cNvSpPr>
          <p:nvPr/>
        </p:nvSpPr>
        <p:spPr bwMode="auto">
          <a:xfrm>
            <a:off x="4868863" y="249238"/>
            <a:ext cx="122237" cy="406400"/>
          </a:xfrm>
          <a:custGeom>
            <a:avLst/>
            <a:gdLst>
              <a:gd name="T0" fmla="*/ 51 w 77"/>
              <a:gd name="T1" fmla="*/ 6 h 256"/>
              <a:gd name="T2" fmla="*/ 47 w 77"/>
              <a:gd name="T3" fmla="*/ 25 h 256"/>
              <a:gd name="T4" fmla="*/ 76 w 77"/>
              <a:gd name="T5" fmla="*/ 27 h 256"/>
              <a:gd name="T6" fmla="*/ 65 w 77"/>
              <a:gd name="T7" fmla="*/ 61 h 256"/>
              <a:gd name="T8" fmla="*/ 66 w 77"/>
              <a:gd name="T9" fmla="*/ 87 h 256"/>
              <a:gd name="T10" fmla="*/ 73 w 77"/>
              <a:gd name="T11" fmla="*/ 110 h 256"/>
              <a:gd name="T12" fmla="*/ 61 w 77"/>
              <a:gd name="T13" fmla="*/ 133 h 256"/>
              <a:gd name="T14" fmla="*/ 57 w 77"/>
              <a:gd name="T15" fmla="*/ 157 h 256"/>
              <a:gd name="T16" fmla="*/ 51 w 77"/>
              <a:gd name="T17" fmla="*/ 181 h 256"/>
              <a:gd name="T18" fmla="*/ 42 w 77"/>
              <a:gd name="T19" fmla="*/ 197 h 256"/>
              <a:gd name="T20" fmla="*/ 32 w 77"/>
              <a:gd name="T21" fmla="*/ 213 h 256"/>
              <a:gd name="T22" fmla="*/ 20 w 77"/>
              <a:gd name="T23" fmla="*/ 230 h 256"/>
              <a:gd name="T24" fmla="*/ 13 w 77"/>
              <a:gd name="T25" fmla="*/ 241 h 256"/>
              <a:gd name="T26" fmla="*/ 0 w 77"/>
              <a:gd name="T27" fmla="*/ 255 h 256"/>
              <a:gd name="T28" fmla="*/ 8 w 77"/>
              <a:gd name="T29" fmla="*/ 230 h 256"/>
              <a:gd name="T30" fmla="*/ 24 w 77"/>
              <a:gd name="T31" fmla="*/ 212 h 256"/>
              <a:gd name="T32" fmla="*/ 21 w 77"/>
              <a:gd name="T33" fmla="*/ 192 h 256"/>
              <a:gd name="T34" fmla="*/ 36 w 77"/>
              <a:gd name="T35" fmla="*/ 167 h 256"/>
              <a:gd name="T36" fmla="*/ 44 w 77"/>
              <a:gd name="T37" fmla="*/ 137 h 256"/>
              <a:gd name="T38" fmla="*/ 40 w 77"/>
              <a:gd name="T39" fmla="*/ 108 h 256"/>
              <a:gd name="T40" fmla="*/ 43 w 77"/>
              <a:gd name="T41" fmla="*/ 85 h 256"/>
              <a:gd name="T42" fmla="*/ 40 w 77"/>
              <a:gd name="T43" fmla="*/ 68 h 256"/>
              <a:gd name="T44" fmla="*/ 19 w 77"/>
              <a:gd name="T45" fmla="*/ 36 h 256"/>
              <a:gd name="T46" fmla="*/ 6 w 77"/>
              <a:gd name="T47" fmla="*/ 3 h 256"/>
              <a:gd name="T48" fmla="*/ 50 w 77"/>
              <a:gd name="T49" fmla="*/ 0 h 256"/>
              <a:gd name="T50" fmla="*/ 51 w 77"/>
              <a:gd name="T51" fmla="*/ 6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 h="256">
                <a:moveTo>
                  <a:pt x="51" y="6"/>
                </a:moveTo>
                <a:lnTo>
                  <a:pt x="47" y="25"/>
                </a:lnTo>
                <a:lnTo>
                  <a:pt x="76" y="27"/>
                </a:lnTo>
                <a:lnTo>
                  <a:pt x="65" y="61"/>
                </a:lnTo>
                <a:lnTo>
                  <a:pt x="66" y="87"/>
                </a:lnTo>
                <a:lnTo>
                  <a:pt x="73" y="110"/>
                </a:lnTo>
                <a:lnTo>
                  <a:pt x="61" y="133"/>
                </a:lnTo>
                <a:lnTo>
                  <a:pt x="57" y="157"/>
                </a:lnTo>
                <a:lnTo>
                  <a:pt x="51" y="181"/>
                </a:lnTo>
                <a:lnTo>
                  <a:pt x="42" y="197"/>
                </a:lnTo>
                <a:lnTo>
                  <a:pt x="32" y="213"/>
                </a:lnTo>
                <a:lnTo>
                  <a:pt x="20" y="230"/>
                </a:lnTo>
                <a:lnTo>
                  <a:pt x="13" y="241"/>
                </a:lnTo>
                <a:lnTo>
                  <a:pt x="0" y="255"/>
                </a:lnTo>
                <a:lnTo>
                  <a:pt x="8" y="230"/>
                </a:lnTo>
                <a:lnTo>
                  <a:pt x="24" y="212"/>
                </a:lnTo>
                <a:lnTo>
                  <a:pt x="21" y="192"/>
                </a:lnTo>
                <a:lnTo>
                  <a:pt x="36" y="167"/>
                </a:lnTo>
                <a:lnTo>
                  <a:pt x="44" y="137"/>
                </a:lnTo>
                <a:lnTo>
                  <a:pt x="40" y="108"/>
                </a:lnTo>
                <a:lnTo>
                  <a:pt x="43" y="85"/>
                </a:lnTo>
                <a:lnTo>
                  <a:pt x="40" y="68"/>
                </a:lnTo>
                <a:lnTo>
                  <a:pt x="19" y="36"/>
                </a:lnTo>
                <a:lnTo>
                  <a:pt x="6" y="3"/>
                </a:lnTo>
                <a:lnTo>
                  <a:pt x="50" y="0"/>
                </a:lnTo>
                <a:lnTo>
                  <a:pt x="51" y="6"/>
                </a:lnTo>
              </a:path>
            </a:pathLst>
          </a:custGeom>
          <a:gradFill rotWithShape="0">
            <a:gsLst>
              <a:gs pos="0">
                <a:srgbClr val="FFFFFF"/>
              </a:gs>
              <a:gs pos="50000">
                <a:srgbClr val="00CCFF"/>
              </a:gs>
              <a:gs pos="100000">
                <a:srgbClr val="FFFFFF"/>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34" name="Freeform 10"/>
          <p:cNvSpPr>
            <a:spLocks/>
          </p:cNvSpPr>
          <p:nvPr/>
        </p:nvSpPr>
        <p:spPr bwMode="auto">
          <a:xfrm>
            <a:off x="3605213" y="19050"/>
            <a:ext cx="1951037" cy="411163"/>
          </a:xfrm>
          <a:custGeom>
            <a:avLst/>
            <a:gdLst>
              <a:gd name="T0" fmla="*/ 0 w 1229"/>
              <a:gd name="T1" fmla="*/ 259 h 259"/>
              <a:gd name="T2" fmla="*/ 5 w 1229"/>
              <a:gd name="T3" fmla="*/ 154 h 259"/>
              <a:gd name="T4" fmla="*/ 23 w 1229"/>
              <a:gd name="T5" fmla="*/ 130 h 259"/>
              <a:gd name="T6" fmla="*/ 56 w 1229"/>
              <a:gd name="T7" fmla="*/ 146 h 259"/>
              <a:gd name="T8" fmla="*/ 85 w 1229"/>
              <a:gd name="T9" fmla="*/ 128 h 259"/>
              <a:gd name="T10" fmla="*/ 117 w 1229"/>
              <a:gd name="T11" fmla="*/ 144 h 259"/>
              <a:gd name="T12" fmla="*/ 152 w 1229"/>
              <a:gd name="T13" fmla="*/ 144 h 259"/>
              <a:gd name="T14" fmla="*/ 208 w 1229"/>
              <a:gd name="T15" fmla="*/ 138 h 259"/>
              <a:gd name="T16" fmla="*/ 249 w 1229"/>
              <a:gd name="T17" fmla="*/ 122 h 259"/>
              <a:gd name="T18" fmla="*/ 289 w 1229"/>
              <a:gd name="T19" fmla="*/ 138 h 259"/>
              <a:gd name="T20" fmla="*/ 312 w 1229"/>
              <a:gd name="T21" fmla="*/ 143 h 259"/>
              <a:gd name="T22" fmla="*/ 362 w 1229"/>
              <a:gd name="T23" fmla="*/ 137 h 259"/>
              <a:gd name="T24" fmla="*/ 449 w 1229"/>
              <a:gd name="T25" fmla="*/ 121 h 259"/>
              <a:gd name="T26" fmla="*/ 499 w 1229"/>
              <a:gd name="T27" fmla="*/ 83 h 259"/>
              <a:gd name="T28" fmla="*/ 489 w 1229"/>
              <a:gd name="T29" fmla="*/ 119 h 259"/>
              <a:gd name="T30" fmla="*/ 531 w 1229"/>
              <a:gd name="T31" fmla="*/ 132 h 259"/>
              <a:gd name="T32" fmla="*/ 559 w 1229"/>
              <a:gd name="T33" fmla="*/ 158 h 259"/>
              <a:gd name="T34" fmla="*/ 586 w 1229"/>
              <a:gd name="T35" fmla="*/ 178 h 259"/>
              <a:gd name="T36" fmla="*/ 602 w 1229"/>
              <a:gd name="T37" fmla="*/ 178 h 259"/>
              <a:gd name="T38" fmla="*/ 581 w 1229"/>
              <a:gd name="T39" fmla="*/ 145 h 259"/>
              <a:gd name="T40" fmla="*/ 561 w 1229"/>
              <a:gd name="T41" fmla="*/ 103 h 259"/>
              <a:gd name="T42" fmla="*/ 547 w 1229"/>
              <a:gd name="T43" fmla="*/ 82 h 259"/>
              <a:gd name="T44" fmla="*/ 574 w 1229"/>
              <a:gd name="T45" fmla="*/ 62 h 259"/>
              <a:gd name="T46" fmla="*/ 535 w 1229"/>
              <a:gd name="T47" fmla="*/ 56 h 259"/>
              <a:gd name="T48" fmla="*/ 600 w 1229"/>
              <a:gd name="T49" fmla="*/ 42 h 259"/>
              <a:gd name="T50" fmla="*/ 676 w 1229"/>
              <a:gd name="T51" fmla="*/ 55 h 259"/>
              <a:gd name="T52" fmla="*/ 721 w 1229"/>
              <a:gd name="T53" fmla="*/ 60 h 259"/>
              <a:gd name="T54" fmla="*/ 773 w 1229"/>
              <a:gd name="T55" fmla="*/ 108 h 259"/>
              <a:gd name="T56" fmla="*/ 828 w 1229"/>
              <a:gd name="T57" fmla="*/ 139 h 259"/>
              <a:gd name="T58" fmla="*/ 879 w 1229"/>
              <a:gd name="T59" fmla="*/ 141 h 259"/>
              <a:gd name="T60" fmla="*/ 928 w 1229"/>
              <a:gd name="T61" fmla="*/ 128 h 259"/>
              <a:gd name="T62" fmla="*/ 957 w 1229"/>
              <a:gd name="T63" fmla="*/ 139 h 259"/>
              <a:gd name="T64" fmla="*/ 981 w 1229"/>
              <a:gd name="T65" fmla="*/ 130 h 259"/>
              <a:gd name="T66" fmla="*/ 1015 w 1229"/>
              <a:gd name="T67" fmla="*/ 146 h 259"/>
              <a:gd name="T68" fmla="*/ 1041 w 1229"/>
              <a:gd name="T69" fmla="*/ 144 h 259"/>
              <a:gd name="T70" fmla="*/ 1063 w 1229"/>
              <a:gd name="T71" fmla="*/ 130 h 259"/>
              <a:gd name="T72" fmla="*/ 1099 w 1229"/>
              <a:gd name="T73" fmla="*/ 146 h 259"/>
              <a:gd name="T74" fmla="*/ 1128 w 1229"/>
              <a:gd name="T75" fmla="*/ 139 h 259"/>
              <a:gd name="T76" fmla="*/ 1154 w 1229"/>
              <a:gd name="T77" fmla="*/ 149 h 259"/>
              <a:gd name="T78" fmla="*/ 1197 w 1229"/>
              <a:gd name="T79" fmla="*/ 138 h 259"/>
              <a:gd name="T80" fmla="*/ 1221 w 1229"/>
              <a:gd name="T81" fmla="*/ 165 h 259"/>
              <a:gd name="T82" fmla="*/ 1229 w 1229"/>
              <a:gd name="T83" fmla="*/ 154 h 259"/>
              <a:gd name="T84" fmla="*/ 1224 w 1229"/>
              <a:gd name="T85" fmla="*/ 112 h 259"/>
              <a:gd name="T86" fmla="*/ 1187 w 1229"/>
              <a:gd name="T87" fmla="*/ 93 h 259"/>
              <a:gd name="T88" fmla="*/ 1140 w 1229"/>
              <a:gd name="T89" fmla="*/ 101 h 259"/>
              <a:gd name="T90" fmla="*/ 1099 w 1229"/>
              <a:gd name="T91" fmla="*/ 93 h 259"/>
              <a:gd name="T92" fmla="*/ 1040 w 1229"/>
              <a:gd name="T93" fmla="*/ 95 h 259"/>
              <a:gd name="T94" fmla="*/ 996 w 1229"/>
              <a:gd name="T95" fmla="*/ 93 h 259"/>
              <a:gd name="T96" fmla="*/ 955 w 1229"/>
              <a:gd name="T97" fmla="*/ 96 h 259"/>
              <a:gd name="T98" fmla="*/ 909 w 1229"/>
              <a:gd name="T99" fmla="*/ 96 h 259"/>
              <a:gd name="T100" fmla="*/ 861 w 1229"/>
              <a:gd name="T101" fmla="*/ 97 h 259"/>
              <a:gd name="T102" fmla="*/ 826 w 1229"/>
              <a:gd name="T103" fmla="*/ 96 h 259"/>
              <a:gd name="T104" fmla="*/ 785 w 1229"/>
              <a:gd name="T105" fmla="*/ 69 h 259"/>
              <a:gd name="T106" fmla="*/ 727 w 1229"/>
              <a:gd name="T107" fmla="*/ 30 h 259"/>
              <a:gd name="T108" fmla="*/ 644 w 1229"/>
              <a:gd name="T109" fmla="*/ 2 h 259"/>
              <a:gd name="T110" fmla="*/ 560 w 1229"/>
              <a:gd name="T111" fmla="*/ 8 h 259"/>
              <a:gd name="T112" fmla="*/ 474 w 1229"/>
              <a:gd name="T113" fmla="*/ 45 h 259"/>
              <a:gd name="T114" fmla="*/ 399 w 1229"/>
              <a:gd name="T115" fmla="*/ 95 h 259"/>
              <a:gd name="T116" fmla="*/ 328 w 1229"/>
              <a:gd name="T117" fmla="*/ 97 h 259"/>
              <a:gd name="T118" fmla="*/ 231 w 1229"/>
              <a:gd name="T119" fmla="*/ 96 h 259"/>
              <a:gd name="T120" fmla="*/ 109 w 1229"/>
              <a:gd name="T121" fmla="*/ 93 h 259"/>
              <a:gd name="T122" fmla="*/ 19 w 1229"/>
              <a:gd name="T123" fmla="*/ 96 h 259"/>
              <a:gd name="T124" fmla="*/ 0 w 1229"/>
              <a:gd name="T125" fmla="*/ 132 h 2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29" h="259">
                <a:moveTo>
                  <a:pt x="0" y="175"/>
                </a:moveTo>
                <a:lnTo>
                  <a:pt x="0" y="219"/>
                </a:lnTo>
                <a:lnTo>
                  <a:pt x="0" y="259"/>
                </a:lnTo>
                <a:lnTo>
                  <a:pt x="3" y="226"/>
                </a:lnTo>
                <a:lnTo>
                  <a:pt x="4" y="201"/>
                </a:lnTo>
                <a:lnTo>
                  <a:pt x="5" y="154"/>
                </a:lnTo>
                <a:lnTo>
                  <a:pt x="8" y="132"/>
                </a:lnTo>
                <a:lnTo>
                  <a:pt x="16" y="124"/>
                </a:lnTo>
                <a:lnTo>
                  <a:pt x="23" y="130"/>
                </a:lnTo>
                <a:lnTo>
                  <a:pt x="33" y="131"/>
                </a:lnTo>
                <a:lnTo>
                  <a:pt x="47" y="138"/>
                </a:lnTo>
                <a:lnTo>
                  <a:pt x="56" y="146"/>
                </a:lnTo>
                <a:lnTo>
                  <a:pt x="66" y="146"/>
                </a:lnTo>
                <a:lnTo>
                  <a:pt x="75" y="141"/>
                </a:lnTo>
                <a:lnTo>
                  <a:pt x="85" y="128"/>
                </a:lnTo>
                <a:lnTo>
                  <a:pt x="93" y="129"/>
                </a:lnTo>
                <a:lnTo>
                  <a:pt x="108" y="139"/>
                </a:lnTo>
                <a:lnTo>
                  <a:pt x="117" y="144"/>
                </a:lnTo>
                <a:lnTo>
                  <a:pt x="126" y="149"/>
                </a:lnTo>
                <a:lnTo>
                  <a:pt x="136" y="151"/>
                </a:lnTo>
                <a:lnTo>
                  <a:pt x="152" y="144"/>
                </a:lnTo>
                <a:lnTo>
                  <a:pt x="171" y="158"/>
                </a:lnTo>
                <a:lnTo>
                  <a:pt x="185" y="151"/>
                </a:lnTo>
                <a:lnTo>
                  <a:pt x="208" y="138"/>
                </a:lnTo>
                <a:lnTo>
                  <a:pt x="222" y="138"/>
                </a:lnTo>
                <a:lnTo>
                  <a:pt x="238" y="127"/>
                </a:lnTo>
                <a:lnTo>
                  <a:pt x="249" y="122"/>
                </a:lnTo>
                <a:lnTo>
                  <a:pt x="265" y="136"/>
                </a:lnTo>
                <a:lnTo>
                  <a:pt x="278" y="132"/>
                </a:lnTo>
                <a:lnTo>
                  <a:pt x="289" y="138"/>
                </a:lnTo>
                <a:lnTo>
                  <a:pt x="296" y="138"/>
                </a:lnTo>
                <a:lnTo>
                  <a:pt x="305" y="138"/>
                </a:lnTo>
                <a:lnTo>
                  <a:pt x="312" y="143"/>
                </a:lnTo>
                <a:lnTo>
                  <a:pt x="323" y="138"/>
                </a:lnTo>
                <a:lnTo>
                  <a:pt x="331" y="124"/>
                </a:lnTo>
                <a:lnTo>
                  <a:pt x="362" y="137"/>
                </a:lnTo>
                <a:lnTo>
                  <a:pt x="376" y="152"/>
                </a:lnTo>
                <a:lnTo>
                  <a:pt x="382" y="176"/>
                </a:lnTo>
                <a:lnTo>
                  <a:pt x="449" y="121"/>
                </a:lnTo>
                <a:lnTo>
                  <a:pt x="465" y="101"/>
                </a:lnTo>
                <a:lnTo>
                  <a:pt x="481" y="91"/>
                </a:lnTo>
                <a:lnTo>
                  <a:pt x="499" y="83"/>
                </a:lnTo>
                <a:lnTo>
                  <a:pt x="496" y="98"/>
                </a:lnTo>
                <a:lnTo>
                  <a:pt x="476" y="123"/>
                </a:lnTo>
                <a:lnTo>
                  <a:pt x="489" y="119"/>
                </a:lnTo>
                <a:lnTo>
                  <a:pt x="508" y="110"/>
                </a:lnTo>
                <a:lnTo>
                  <a:pt x="522" y="116"/>
                </a:lnTo>
                <a:lnTo>
                  <a:pt x="531" y="132"/>
                </a:lnTo>
                <a:lnTo>
                  <a:pt x="526" y="146"/>
                </a:lnTo>
                <a:lnTo>
                  <a:pt x="544" y="148"/>
                </a:lnTo>
                <a:lnTo>
                  <a:pt x="559" y="158"/>
                </a:lnTo>
                <a:lnTo>
                  <a:pt x="565" y="170"/>
                </a:lnTo>
                <a:lnTo>
                  <a:pt x="578" y="167"/>
                </a:lnTo>
                <a:lnTo>
                  <a:pt x="586" y="178"/>
                </a:lnTo>
                <a:lnTo>
                  <a:pt x="598" y="196"/>
                </a:lnTo>
                <a:lnTo>
                  <a:pt x="608" y="193"/>
                </a:lnTo>
                <a:lnTo>
                  <a:pt x="602" y="178"/>
                </a:lnTo>
                <a:lnTo>
                  <a:pt x="598" y="162"/>
                </a:lnTo>
                <a:lnTo>
                  <a:pt x="590" y="156"/>
                </a:lnTo>
                <a:lnTo>
                  <a:pt x="581" y="145"/>
                </a:lnTo>
                <a:lnTo>
                  <a:pt x="586" y="122"/>
                </a:lnTo>
                <a:lnTo>
                  <a:pt x="579" y="106"/>
                </a:lnTo>
                <a:lnTo>
                  <a:pt x="561" y="103"/>
                </a:lnTo>
                <a:lnTo>
                  <a:pt x="566" y="91"/>
                </a:lnTo>
                <a:lnTo>
                  <a:pt x="578" y="81"/>
                </a:lnTo>
                <a:lnTo>
                  <a:pt x="547" y="82"/>
                </a:lnTo>
                <a:lnTo>
                  <a:pt x="561" y="75"/>
                </a:lnTo>
                <a:lnTo>
                  <a:pt x="587" y="64"/>
                </a:lnTo>
                <a:lnTo>
                  <a:pt x="574" y="62"/>
                </a:lnTo>
                <a:lnTo>
                  <a:pt x="540" y="71"/>
                </a:lnTo>
                <a:lnTo>
                  <a:pt x="524" y="65"/>
                </a:lnTo>
                <a:lnTo>
                  <a:pt x="535" y="56"/>
                </a:lnTo>
                <a:lnTo>
                  <a:pt x="559" y="53"/>
                </a:lnTo>
                <a:lnTo>
                  <a:pt x="579" y="50"/>
                </a:lnTo>
                <a:lnTo>
                  <a:pt x="600" y="42"/>
                </a:lnTo>
                <a:lnTo>
                  <a:pt x="635" y="37"/>
                </a:lnTo>
                <a:lnTo>
                  <a:pt x="660" y="41"/>
                </a:lnTo>
                <a:lnTo>
                  <a:pt x="676" y="55"/>
                </a:lnTo>
                <a:lnTo>
                  <a:pt x="692" y="63"/>
                </a:lnTo>
                <a:lnTo>
                  <a:pt x="704" y="57"/>
                </a:lnTo>
                <a:lnTo>
                  <a:pt x="721" y="60"/>
                </a:lnTo>
                <a:lnTo>
                  <a:pt x="741" y="72"/>
                </a:lnTo>
                <a:lnTo>
                  <a:pt x="758" y="88"/>
                </a:lnTo>
                <a:lnTo>
                  <a:pt x="773" y="108"/>
                </a:lnTo>
                <a:lnTo>
                  <a:pt x="797" y="115"/>
                </a:lnTo>
                <a:lnTo>
                  <a:pt x="816" y="128"/>
                </a:lnTo>
                <a:lnTo>
                  <a:pt x="828" y="139"/>
                </a:lnTo>
                <a:lnTo>
                  <a:pt x="846" y="151"/>
                </a:lnTo>
                <a:lnTo>
                  <a:pt x="866" y="147"/>
                </a:lnTo>
                <a:lnTo>
                  <a:pt x="879" y="141"/>
                </a:lnTo>
                <a:lnTo>
                  <a:pt x="904" y="141"/>
                </a:lnTo>
                <a:lnTo>
                  <a:pt x="917" y="126"/>
                </a:lnTo>
                <a:lnTo>
                  <a:pt x="928" y="128"/>
                </a:lnTo>
                <a:lnTo>
                  <a:pt x="936" y="128"/>
                </a:lnTo>
                <a:lnTo>
                  <a:pt x="946" y="134"/>
                </a:lnTo>
                <a:lnTo>
                  <a:pt x="957" y="139"/>
                </a:lnTo>
                <a:lnTo>
                  <a:pt x="965" y="129"/>
                </a:lnTo>
                <a:lnTo>
                  <a:pt x="974" y="126"/>
                </a:lnTo>
                <a:lnTo>
                  <a:pt x="981" y="130"/>
                </a:lnTo>
                <a:lnTo>
                  <a:pt x="989" y="124"/>
                </a:lnTo>
                <a:lnTo>
                  <a:pt x="1005" y="132"/>
                </a:lnTo>
                <a:lnTo>
                  <a:pt x="1015" y="146"/>
                </a:lnTo>
                <a:lnTo>
                  <a:pt x="1025" y="147"/>
                </a:lnTo>
                <a:lnTo>
                  <a:pt x="1032" y="149"/>
                </a:lnTo>
                <a:lnTo>
                  <a:pt x="1041" y="144"/>
                </a:lnTo>
                <a:lnTo>
                  <a:pt x="1048" y="138"/>
                </a:lnTo>
                <a:lnTo>
                  <a:pt x="1054" y="136"/>
                </a:lnTo>
                <a:lnTo>
                  <a:pt x="1063" y="130"/>
                </a:lnTo>
                <a:lnTo>
                  <a:pt x="1074" y="130"/>
                </a:lnTo>
                <a:lnTo>
                  <a:pt x="1084" y="139"/>
                </a:lnTo>
                <a:lnTo>
                  <a:pt x="1099" y="146"/>
                </a:lnTo>
                <a:lnTo>
                  <a:pt x="1112" y="139"/>
                </a:lnTo>
                <a:lnTo>
                  <a:pt x="1119" y="136"/>
                </a:lnTo>
                <a:lnTo>
                  <a:pt x="1128" y="139"/>
                </a:lnTo>
                <a:lnTo>
                  <a:pt x="1135" y="141"/>
                </a:lnTo>
                <a:lnTo>
                  <a:pt x="1144" y="149"/>
                </a:lnTo>
                <a:lnTo>
                  <a:pt x="1154" y="149"/>
                </a:lnTo>
                <a:lnTo>
                  <a:pt x="1166" y="146"/>
                </a:lnTo>
                <a:lnTo>
                  <a:pt x="1180" y="143"/>
                </a:lnTo>
                <a:lnTo>
                  <a:pt x="1197" y="138"/>
                </a:lnTo>
                <a:lnTo>
                  <a:pt x="1209" y="143"/>
                </a:lnTo>
                <a:lnTo>
                  <a:pt x="1216" y="150"/>
                </a:lnTo>
                <a:lnTo>
                  <a:pt x="1221" y="165"/>
                </a:lnTo>
                <a:lnTo>
                  <a:pt x="1225" y="189"/>
                </a:lnTo>
                <a:lnTo>
                  <a:pt x="1229" y="222"/>
                </a:lnTo>
                <a:lnTo>
                  <a:pt x="1229" y="154"/>
                </a:lnTo>
                <a:lnTo>
                  <a:pt x="1229" y="137"/>
                </a:lnTo>
                <a:lnTo>
                  <a:pt x="1227" y="126"/>
                </a:lnTo>
                <a:lnTo>
                  <a:pt x="1224" y="112"/>
                </a:lnTo>
                <a:lnTo>
                  <a:pt x="1218" y="100"/>
                </a:lnTo>
                <a:lnTo>
                  <a:pt x="1205" y="95"/>
                </a:lnTo>
                <a:lnTo>
                  <a:pt x="1187" y="93"/>
                </a:lnTo>
                <a:lnTo>
                  <a:pt x="1172" y="95"/>
                </a:lnTo>
                <a:lnTo>
                  <a:pt x="1156" y="91"/>
                </a:lnTo>
                <a:lnTo>
                  <a:pt x="1140" y="101"/>
                </a:lnTo>
                <a:lnTo>
                  <a:pt x="1124" y="96"/>
                </a:lnTo>
                <a:lnTo>
                  <a:pt x="1110" y="93"/>
                </a:lnTo>
                <a:lnTo>
                  <a:pt x="1099" y="93"/>
                </a:lnTo>
                <a:lnTo>
                  <a:pt x="1071" y="96"/>
                </a:lnTo>
                <a:lnTo>
                  <a:pt x="1056" y="98"/>
                </a:lnTo>
                <a:lnTo>
                  <a:pt x="1040" y="95"/>
                </a:lnTo>
                <a:lnTo>
                  <a:pt x="1024" y="99"/>
                </a:lnTo>
                <a:lnTo>
                  <a:pt x="1004" y="95"/>
                </a:lnTo>
                <a:lnTo>
                  <a:pt x="996" y="93"/>
                </a:lnTo>
                <a:lnTo>
                  <a:pt x="981" y="93"/>
                </a:lnTo>
                <a:lnTo>
                  <a:pt x="966" y="91"/>
                </a:lnTo>
                <a:lnTo>
                  <a:pt x="955" y="96"/>
                </a:lnTo>
                <a:lnTo>
                  <a:pt x="946" y="95"/>
                </a:lnTo>
                <a:lnTo>
                  <a:pt x="926" y="93"/>
                </a:lnTo>
                <a:lnTo>
                  <a:pt x="909" y="96"/>
                </a:lnTo>
                <a:lnTo>
                  <a:pt x="894" y="96"/>
                </a:lnTo>
                <a:lnTo>
                  <a:pt x="876" y="91"/>
                </a:lnTo>
                <a:lnTo>
                  <a:pt x="861" y="97"/>
                </a:lnTo>
                <a:lnTo>
                  <a:pt x="849" y="93"/>
                </a:lnTo>
                <a:lnTo>
                  <a:pt x="838" y="99"/>
                </a:lnTo>
                <a:lnTo>
                  <a:pt x="826" y="96"/>
                </a:lnTo>
                <a:lnTo>
                  <a:pt x="812" y="93"/>
                </a:lnTo>
                <a:lnTo>
                  <a:pt x="804" y="88"/>
                </a:lnTo>
                <a:lnTo>
                  <a:pt x="785" y="69"/>
                </a:lnTo>
                <a:lnTo>
                  <a:pt x="764" y="52"/>
                </a:lnTo>
                <a:lnTo>
                  <a:pt x="745" y="40"/>
                </a:lnTo>
                <a:lnTo>
                  <a:pt x="727" y="30"/>
                </a:lnTo>
                <a:lnTo>
                  <a:pt x="700" y="17"/>
                </a:lnTo>
                <a:lnTo>
                  <a:pt x="672" y="8"/>
                </a:lnTo>
                <a:lnTo>
                  <a:pt x="644" y="2"/>
                </a:lnTo>
                <a:lnTo>
                  <a:pt x="617" y="0"/>
                </a:lnTo>
                <a:lnTo>
                  <a:pt x="591" y="2"/>
                </a:lnTo>
                <a:lnTo>
                  <a:pt x="560" y="8"/>
                </a:lnTo>
                <a:lnTo>
                  <a:pt x="528" y="17"/>
                </a:lnTo>
                <a:lnTo>
                  <a:pt x="500" y="29"/>
                </a:lnTo>
                <a:lnTo>
                  <a:pt x="474" y="45"/>
                </a:lnTo>
                <a:lnTo>
                  <a:pt x="452" y="63"/>
                </a:lnTo>
                <a:lnTo>
                  <a:pt x="426" y="87"/>
                </a:lnTo>
                <a:lnTo>
                  <a:pt x="399" y="95"/>
                </a:lnTo>
                <a:lnTo>
                  <a:pt x="376" y="99"/>
                </a:lnTo>
                <a:lnTo>
                  <a:pt x="352" y="101"/>
                </a:lnTo>
                <a:lnTo>
                  <a:pt x="328" y="97"/>
                </a:lnTo>
                <a:lnTo>
                  <a:pt x="309" y="97"/>
                </a:lnTo>
                <a:lnTo>
                  <a:pt x="249" y="97"/>
                </a:lnTo>
                <a:lnTo>
                  <a:pt x="231" y="96"/>
                </a:lnTo>
                <a:lnTo>
                  <a:pt x="180" y="99"/>
                </a:lnTo>
                <a:lnTo>
                  <a:pt x="148" y="97"/>
                </a:lnTo>
                <a:lnTo>
                  <a:pt x="109" y="93"/>
                </a:lnTo>
                <a:lnTo>
                  <a:pt x="61" y="95"/>
                </a:lnTo>
                <a:lnTo>
                  <a:pt x="32" y="95"/>
                </a:lnTo>
                <a:lnTo>
                  <a:pt x="19" y="96"/>
                </a:lnTo>
                <a:lnTo>
                  <a:pt x="10" y="101"/>
                </a:lnTo>
                <a:lnTo>
                  <a:pt x="2" y="113"/>
                </a:lnTo>
                <a:lnTo>
                  <a:pt x="0" y="132"/>
                </a:lnTo>
                <a:lnTo>
                  <a:pt x="0" y="152"/>
                </a:lnTo>
                <a:lnTo>
                  <a:pt x="0" y="175"/>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35" name="Freeform 11"/>
          <p:cNvSpPr>
            <a:spLocks/>
          </p:cNvSpPr>
          <p:nvPr/>
        </p:nvSpPr>
        <p:spPr bwMode="auto">
          <a:xfrm>
            <a:off x="4191000" y="234950"/>
            <a:ext cx="90488" cy="400050"/>
          </a:xfrm>
          <a:custGeom>
            <a:avLst/>
            <a:gdLst>
              <a:gd name="T0" fmla="*/ 13 w 57"/>
              <a:gd name="T1" fmla="*/ 6 h 252"/>
              <a:gd name="T2" fmla="*/ 17 w 57"/>
              <a:gd name="T3" fmla="*/ 25 h 252"/>
              <a:gd name="T4" fmla="*/ 13 w 57"/>
              <a:gd name="T5" fmla="*/ 34 h 252"/>
              <a:gd name="T6" fmla="*/ 6 w 57"/>
              <a:gd name="T7" fmla="*/ 62 h 252"/>
              <a:gd name="T8" fmla="*/ 1 w 57"/>
              <a:gd name="T9" fmla="*/ 86 h 252"/>
              <a:gd name="T10" fmla="*/ 0 w 57"/>
              <a:gd name="T11" fmla="*/ 108 h 252"/>
              <a:gd name="T12" fmla="*/ 5 w 57"/>
              <a:gd name="T13" fmla="*/ 135 h 252"/>
              <a:gd name="T14" fmla="*/ 8 w 57"/>
              <a:gd name="T15" fmla="*/ 160 h 252"/>
              <a:gd name="T16" fmla="*/ 13 w 57"/>
              <a:gd name="T17" fmla="*/ 184 h 252"/>
              <a:gd name="T18" fmla="*/ 27 w 57"/>
              <a:gd name="T19" fmla="*/ 200 h 252"/>
              <a:gd name="T20" fmla="*/ 32 w 57"/>
              <a:gd name="T21" fmla="*/ 217 h 252"/>
              <a:gd name="T22" fmla="*/ 45 w 57"/>
              <a:gd name="T23" fmla="*/ 234 h 252"/>
              <a:gd name="T24" fmla="*/ 56 w 57"/>
              <a:gd name="T25" fmla="*/ 251 h 252"/>
              <a:gd name="T26" fmla="*/ 51 w 57"/>
              <a:gd name="T27" fmla="*/ 235 h 252"/>
              <a:gd name="T28" fmla="*/ 40 w 57"/>
              <a:gd name="T29" fmla="*/ 216 h 252"/>
              <a:gd name="T30" fmla="*/ 43 w 57"/>
              <a:gd name="T31" fmla="*/ 196 h 252"/>
              <a:gd name="T32" fmla="*/ 28 w 57"/>
              <a:gd name="T33" fmla="*/ 170 h 252"/>
              <a:gd name="T34" fmla="*/ 15 w 57"/>
              <a:gd name="T35" fmla="*/ 140 h 252"/>
              <a:gd name="T36" fmla="*/ 12 w 57"/>
              <a:gd name="T37" fmla="*/ 94 h 252"/>
              <a:gd name="T38" fmla="*/ 17 w 57"/>
              <a:gd name="T39" fmla="*/ 64 h 252"/>
              <a:gd name="T40" fmla="*/ 25 w 57"/>
              <a:gd name="T41" fmla="*/ 34 h 252"/>
              <a:gd name="T42" fmla="*/ 27 w 57"/>
              <a:gd name="T43" fmla="*/ 12 h 252"/>
              <a:gd name="T44" fmla="*/ 15 w 57"/>
              <a:gd name="T45" fmla="*/ 0 h 252"/>
              <a:gd name="T46" fmla="*/ 13 w 57"/>
              <a:gd name="T47" fmla="*/ 6 h 2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252">
                <a:moveTo>
                  <a:pt x="13" y="6"/>
                </a:moveTo>
                <a:lnTo>
                  <a:pt x="17" y="25"/>
                </a:lnTo>
                <a:lnTo>
                  <a:pt x="13" y="34"/>
                </a:lnTo>
                <a:lnTo>
                  <a:pt x="6" y="62"/>
                </a:lnTo>
                <a:lnTo>
                  <a:pt x="1" y="86"/>
                </a:lnTo>
                <a:lnTo>
                  <a:pt x="0" y="108"/>
                </a:lnTo>
                <a:lnTo>
                  <a:pt x="5" y="135"/>
                </a:lnTo>
                <a:lnTo>
                  <a:pt x="8" y="160"/>
                </a:lnTo>
                <a:lnTo>
                  <a:pt x="13" y="184"/>
                </a:lnTo>
                <a:lnTo>
                  <a:pt x="27" y="200"/>
                </a:lnTo>
                <a:lnTo>
                  <a:pt x="32" y="217"/>
                </a:lnTo>
                <a:lnTo>
                  <a:pt x="45" y="234"/>
                </a:lnTo>
                <a:lnTo>
                  <a:pt x="56" y="251"/>
                </a:lnTo>
                <a:lnTo>
                  <a:pt x="51" y="235"/>
                </a:lnTo>
                <a:lnTo>
                  <a:pt x="40" y="216"/>
                </a:lnTo>
                <a:lnTo>
                  <a:pt x="43" y="196"/>
                </a:lnTo>
                <a:lnTo>
                  <a:pt x="28" y="170"/>
                </a:lnTo>
                <a:lnTo>
                  <a:pt x="15" y="140"/>
                </a:lnTo>
                <a:lnTo>
                  <a:pt x="12" y="94"/>
                </a:lnTo>
                <a:lnTo>
                  <a:pt x="17" y="64"/>
                </a:lnTo>
                <a:lnTo>
                  <a:pt x="25" y="34"/>
                </a:lnTo>
                <a:lnTo>
                  <a:pt x="27" y="12"/>
                </a:lnTo>
                <a:lnTo>
                  <a:pt x="15" y="0"/>
                </a:lnTo>
                <a:lnTo>
                  <a:pt x="13" y="6"/>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grpSp>
        <p:nvGrpSpPr>
          <p:cNvPr id="1036" name="Group 12"/>
          <p:cNvGrpSpPr>
            <a:grpSpLocks/>
          </p:cNvGrpSpPr>
          <p:nvPr/>
        </p:nvGrpSpPr>
        <p:grpSpPr bwMode="auto">
          <a:xfrm>
            <a:off x="63500" y="153988"/>
            <a:ext cx="3435350" cy="520700"/>
            <a:chOff x="40" y="97"/>
            <a:chExt cx="2164" cy="328"/>
          </a:xfrm>
        </p:grpSpPr>
        <p:sp>
          <p:nvSpPr>
            <p:cNvPr id="1046" name="Freeform 13"/>
            <p:cNvSpPr>
              <a:spLocks/>
            </p:cNvSpPr>
            <p:nvPr/>
          </p:nvSpPr>
          <p:spPr bwMode="auto">
            <a:xfrm>
              <a:off x="40" y="97"/>
              <a:ext cx="2164" cy="267"/>
            </a:xfrm>
            <a:custGeom>
              <a:avLst/>
              <a:gdLst>
                <a:gd name="T0" fmla="*/ 29 w 2164"/>
                <a:gd name="T1" fmla="*/ 3 h 267"/>
                <a:gd name="T2" fmla="*/ 46 w 2164"/>
                <a:gd name="T3" fmla="*/ 0 h 267"/>
                <a:gd name="T4" fmla="*/ 2096 w 2164"/>
                <a:gd name="T5" fmla="*/ 0 h 267"/>
                <a:gd name="T6" fmla="*/ 2120 w 2164"/>
                <a:gd name="T7" fmla="*/ 2 h 267"/>
                <a:gd name="T8" fmla="*/ 2137 w 2164"/>
                <a:gd name="T9" fmla="*/ 9 h 267"/>
                <a:gd name="T10" fmla="*/ 2152 w 2164"/>
                <a:gd name="T11" fmla="*/ 26 h 267"/>
                <a:gd name="T12" fmla="*/ 2160 w 2164"/>
                <a:gd name="T13" fmla="*/ 46 h 267"/>
                <a:gd name="T14" fmla="*/ 2163 w 2164"/>
                <a:gd name="T15" fmla="*/ 69 h 267"/>
                <a:gd name="T16" fmla="*/ 2163 w 2164"/>
                <a:gd name="T17" fmla="*/ 266 h 267"/>
                <a:gd name="T18" fmla="*/ 81 w 2164"/>
                <a:gd name="T19" fmla="*/ 266 h 267"/>
                <a:gd name="T20" fmla="*/ 0 w 2164"/>
                <a:gd name="T21" fmla="*/ 266 h 267"/>
                <a:gd name="T22" fmla="*/ 0 w 2164"/>
                <a:gd name="T23" fmla="*/ 82 h 267"/>
                <a:gd name="T24" fmla="*/ 1 w 2164"/>
                <a:gd name="T25" fmla="*/ 55 h 267"/>
                <a:gd name="T26" fmla="*/ 9 w 2164"/>
                <a:gd name="T27" fmla="*/ 29 h 267"/>
                <a:gd name="T28" fmla="*/ 16 w 2164"/>
                <a:gd name="T29" fmla="*/ 15 h 267"/>
                <a:gd name="T30" fmla="*/ 29 w 2164"/>
                <a:gd name="T31" fmla="*/ 3 h 2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4" h="267">
                  <a:moveTo>
                    <a:pt x="29" y="3"/>
                  </a:moveTo>
                  <a:lnTo>
                    <a:pt x="46" y="0"/>
                  </a:lnTo>
                  <a:lnTo>
                    <a:pt x="2096" y="0"/>
                  </a:lnTo>
                  <a:lnTo>
                    <a:pt x="2120" y="2"/>
                  </a:lnTo>
                  <a:lnTo>
                    <a:pt x="2137" y="9"/>
                  </a:lnTo>
                  <a:lnTo>
                    <a:pt x="2152" y="26"/>
                  </a:lnTo>
                  <a:lnTo>
                    <a:pt x="2160" y="46"/>
                  </a:lnTo>
                  <a:lnTo>
                    <a:pt x="2163" y="69"/>
                  </a:lnTo>
                  <a:lnTo>
                    <a:pt x="2163" y="266"/>
                  </a:lnTo>
                  <a:lnTo>
                    <a:pt x="81" y="266"/>
                  </a:lnTo>
                  <a:lnTo>
                    <a:pt x="0" y="266"/>
                  </a:lnTo>
                  <a:lnTo>
                    <a:pt x="0" y="82"/>
                  </a:lnTo>
                  <a:lnTo>
                    <a:pt x="1" y="55"/>
                  </a:lnTo>
                  <a:lnTo>
                    <a:pt x="9" y="29"/>
                  </a:lnTo>
                  <a:lnTo>
                    <a:pt x="16" y="15"/>
                  </a:lnTo>
                  <a:lnTo>
                    <a:pt x="29" y="3"/>
                  </a:lnTo>
                </a:path>
              </a:pathLst>
            </a:custGeom>
            <a:gradFill rotWithShape="0">
              <a:gsLst>
                <a:gs pos="0">
                  <a:srgbClr val="00CCFF"/>
                </a:gs>
                <a:gs pos="100000">
                  <a:srgbClr val="FFFFFF"/>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47" name="Freeform 14"/>
            <p:cNvSpPr>
              <a:spLocks/>
            </p:cNvSpPr>
            <p:nvPr/>
          </p:nvSpPr>
          <p:spPr bwMode="auto">
            <a:xfrm>
              <a:off x="40" y="268"/>
              <a:ext cx="2164" cy="115"/>
            </a:xfrm>
            <a:custGeom>
              <a:avLst/>
              <a:gdLst>
                <a:gd name="T0" fmla="*/ 105 w 2164"/>
                <a:gd name="T1" fmla="*/ 39 h 115"/>
                <a:gd name="T2" fmla="*/ 170 w 2164"/>
                <a:gd name="T3" fmla="*/ 39 h 115"/>
                <a:gd name="T4" fmla="*/ 221 w 2164"/>
                <a:gd name="T5" fmla="*/ 58 h 115"/>
                <a:gd name="T6" fmla="*/ 305 w 2164"/>
                <a:gd name="T7" fmla="*/ 47 h 115"/>
                <a:gd name="T8" fmla="*/ 400 w 2164"/>
                <a:gd name="T9" fmla="*/ 41 h 115"/>
                <a:gd name="T10" fmla="*/ 466 w 2164"/>
                <a:gd name="T11" fmla="*/ 53 h 115"/>
                <a:gd name="T12" fmla="*/ 538 w 2164"/>
                <a:gd name="T13" fmla="*/ 47 h 115"/>
                <a:gd name="T14" fmla="*/ 654 w 2164"/>
                <a:gd name="T15" fmla="*/ 50 h 115"/>
                <a:gd name="T16" fmla="*/ 728 w 2164"/>
                <a:gd name="T17" fmla="*/ 58 h 115"/>
                <a:gd name="T18" fmla="*/ 815 w 2164"/>
                <a:gd name="T19" fmla="*/ 35 h 115"/>
                <a:gd name="T20" fmla="*/ 880 w 2164"/>
                <a:gd name="T21" fmla="*/ 56 h 115"/>
                <a:gd name="T22" fmla="*/ 968 w 2164"/>
                <a:gd name="T23" fmla="*/ 52 h 115"/>
                <a:gd name="T24" fmla="*/ 1013 w 2164"/>
                <a:gd name="T25" fmla="*/ 56 h 115"/>
                <a:gd name="T26" fmla="*/ 1053 w 2164"/>
                <a:gd name="T27" fmla="*/ 35 h 115"/>
                <a:gd name="T28" fmla="*/ 1105 w 2164"/>
                <a:gd name="T29" fmla="*/ 21 h 115"/>
                <a:gd name="T30" fmla="*/ 1167 w 2164"/>
                <a:gd name="T31" fmla="*/ 19 h 115"/>
                <a:gd name="T32" fmla="*/ 1218 w 2164"/>
                <a:gd name="T33" fmla="*/ 13 h 115"/>
                <a:gd name="T34" fmla="*/ 1265 w 2164"/>
                <a:gd name="T35" fmla="*/ 29 h 115"/>
                <a:gd name="T36" fmla="*/ 1316 w 2164"/>
                <a:gd name="T37" fmla="*/ 41 h 115"/>
                <a:gd name="T38" fmla="*/ 1399 w 2164"/>
                <a:gd name="T39" fmla="*/ 33 h 115"/>
                <a:gd name="T40" fmla="*/ 1436 w 2164"/>
                <a:gd name="T41" fmla="*/ 55 h 115"/>
                <a:gd name="T42" fmla="*/ 1493 w 2164"/>
                <a:gd name="T43" fmla="*/ 58 h 115"/>
                <a:gd name="T44" fmla="*/ 1589 w 2164"/>
                <a:gd name="T45" fmla="*/ 58 h 115"/>
                <a:gd name="T46" fmla="*/ 1647 w 2164"/>
                <a:gd name="T47" fmla="*/ 49 h 115"/>
                <a:gd name="T48" fmla="*/ 1691 w 2164"/>
                <a:gd name="T49" fmla="*/ 53 h 115"/>
                <a:gd name="T50" fmla="*/ 1743 w 2164"/>
                <a:gd name="T51" fmla="*/ 35 h 115"/>
                <a:gd name="T52" fmla="*/ 1817 w 2164"/>
                <a:gd name="T53" fmla="*/ 33 h 115"/>
                <a:gd name="T54" fmla="*/ 1878 w 2164"/>
                <a:gd name="T55" fmla="*/ 13 h 115"/>
                <a:gd name="T56" fmla="*/ 1926 w 2164"/>
                <a:gd name="T57" fmla="*/ 9 h 115"/>
                <a:gd name="T58" fmla="*/ 1988 w 2164"/>
                <a:gd name="T59" fmla="*/ 17 h 115"/>
                <a:gd name="T60" fmla="*/ 2042 w 2164"/>
                <a:gd name="T61" fmla="*/ 1 h 115"/>
                <a:gd name="T62" fmla="*/ 2093 w 2164"/>
                <a:gd name="T63" fmla="*/ 29 h 115"/>
                <a:gd name="T64" fmla="*/ 2150 w 2164"/>
                <a:gd name="T65" fmla="*/ 14 h 115"/>
                <a:gd name="T66" fmla="*/ 2163 w 2164"/>
                <a:gd name="T67" fmla="*/ 114 h 115"/>
                <a:gd name="T68" fmla="*/ 893 w 2164"/>
                <a:gd name="T69" fmla="*/ 92 h 115"/>
                <a:gd name="T70" fmla="*/ 0 w 2164"/>
                <a:gd name="T71" fmla="*/ 18 h 115"/>
                <a:gd name="T72" fmla="*/ 32 w 2164"/>
                <a:gd name="T73" fmla="*/ 31 h 115"/>
                <a:gd name="T74" fmla="*/ 75 w 2164"/>
                <a:gd name="T75" fmla="*/ 35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4" h="115">
                  <a:moveTo>
                    <a:pt x="75" y="35"/>
                  </a:moveTo>
                  <a:lnTo>
                    <a:pt x="105" y="39"/>
                  </a:lnTo>
                  <a:lnTo>
                    <a:pt x="138" y="35"/>
                  </a:lnTo>
                  <a:lnTo>
                    <a:pt x="170" y="39"/>
                  </a:lnTo>
                  <a:lnTo>
                    <a:pt x="195" y="50"/>
                  </a:lnTo>
                  <a:lnTo>
                    <a:pt x="221" y="58"/>
                  </a:lnTo>
                  <a:lnTo>
                    <a:pt x="266" y="51"/>
                  </a:lnTo>
                  <a:lnTo>
                    <a:pt x="305" y="47"/>
                  </a:lnTo>
                  <a:lnTo>
                    <a:pt x="360" y="47"/>
                  </a:lnTo>
                  <a:lnTo>
                    <a:pt x="400" y="41"/>
                  </a:lnTo>
                  <a:lnTo>
                    <a:pt x="435" y="47"/>
                  </a:lnTo>
                  <a:lnTo>
                    <a:pt x="466" y="53"/>
                  </a:lnTo>
                  <a:lnTo>
                    <a:pt x="494" y="55"/>
                  </a:lnTo>
                  <a:lnTo>
                    <a:pt x="538" y="47"/>
                  </a:lnTo>
                  <a:lnTo>
                    <a:pt x="586" y="47"/>
                  </a:lnTo>
                  <a:lnTo>
                    <a:pt x="654" y="50"/>
                  </a:lnTo>
                  <a:lnTo>
                    <a:pt x="683" y="61"/>
                  </a:lnTo>
                  <a:lnTo>
                    <a:pt x="728" y="58"/>
                  </a:lnTo>
                  <a:lnTo>
                    <a:pt x="773" y="41"/>
                  </a:lnTo>
                  <a:lnTo>
                    <a:pt x="815" y="35"/>
                  </a:lnTo>
                  <a:lnTo>
                    <a:pt x="844" y="41"/>
                  </a:lnTo>
                  <a:lnTo>
                    <a:pt x="880" y="56"/>
                  </a:lnTo>
                  <a:lnTo>
                    <a:pt x="921" y="62"/>
                  </a:lnTo>
                  <a:lnTo>
                    <a:pt x="968" y="52"/>
                  </a:lnTo>
                  <a:lnTo>
                    <a:pt x="989" y="49"/>
                  </a:lnTo>
                  <a:lnTo>
                    <a:pt x="1013" y="56"/>
                  </a:lnTo>
                  <a:lnTo>
                    <a:pt x="1032" y="47"/>
                  </a:lnTo>
                  <a:lnTo>
                    <a:pt x="1053" y="35"/>
                  </a:lnTo>
                  <a:lnTo>
                    <a:pt x="1078" y="24"/>
                  </a:lnTo>
                  <a:lnTo>
                    <a:pt x="1105" y="21"/>
                  </a:lnTo>
                  <a:lnTo>
                    <a:pt x="1136" y="24"/>
                  </a:lnTo>
                  <a:lnTo>
                    <a:pt x="1167" y="19"/>
                  </a:lnTo>
                  <a:lnTo>
                    <a:pt x="1198" y="13"/>
                  </a:lnTo>
                  <a:lnTo>
                    <a:pt x="1218" y="13"/>
                  </a:lnTo>
                  <a:lnTo>
                    <a:pt x="1237" y="15"/>
                  </a:lnTo>
                  <a:lnTo>
                    <a:pt x="1265" y="29"/>
                  </a:lnTo>
                  <a:lnTo>
                    <a:pt x="1293" y="27"/>
                  </a:lnTo>
                  <a:lnTo>
                    <a:pt x="1316" y="41"/>
                  </a:lnTo>
                  <a:lnTo>
                    <a:pt x="1361" y="41"/>
                  </a:lnTo>
                  <a:lnTo>
                    <a:pt x="1399" y="33"/>
                  </a:lnTo>
                  <a:lnTo>
                    <a:pt x="1417" y="44"/>
                  </a:lnTo>
                  <a:lnTo>
                    <a:pt x="1436" y="55"/>
                  </a:lnTo>
                  <a:lnTo>
                    <a:pt x="1462" y="52"/>
                  </a:lnTo>
                  <a:lnTo>
                    <a:pt x="1493" y="58"/>
                  </a:lnTo>
                  <a:lnTo>
                    <a:pt x="1526" y="52"/>
                  </a:lnTo>
                  <a:lnTo>
                    <a:pt x="1589" y="58"/>
                  </a:lnTo>
                  <a:lnTo>
                    <a:pt x="1616" y="64"/>
                  </a:lnTo>
                  <a:lnTo>
                    <a:pt x="1647" y="49"/>
                  </a:lnTo>
                  <a:lnTo>
                    <a:pt x="1667" y="48"/>
                  </a:lnTo>
                  <a:lnTo>
                    <a:pt x="1691" y="53"/>
                  </a:lnTo>
                  <a:lnTo>
                    <a:pt x="1714" y="51"/>
                  </a:lnTo>
                  <a:lnTo>
                    <a:pt x="1743" y="35"/>
                  </a:lnTo>
                  <a:lnTo>
                    <a:pt x="1793" y="31"/>
                  </a:lnTo>
                  <a:lnTo>
                    <a:pt x="1817" y="33"/>
                  </a:lnTo>
                  <a:lnTo>
                    <a:pt x="1842" y="33"/>
                  </a:lnTo>
                  <a:lnTo>
                    <a:pt x="1878" y="13"/>
                  </a:lnTo>
                  <a:lnTo>
                    <a:pt x="1899" y="6"/>
                  </a:lnTo>
                  <a:lnTo>
                    <a:pt x="1926" y="9"/>
                  </a:lnTo>
                  <a:lnTo>
                    <a:pt x="1957" y="29"/>
                  </a:lnTo>
                  <a:lnTo>
                    <a:pt x="1988" y="17"/>
                  </a:lnTo>
                  <a:lnTo>
                    <a:pt x="2017" y="0"/>
                  </a:lnTo>
                  <a:lnTo>
                    <a:pt x="2042" y="1"/>
                  </a:lnTo>
                  <a:lnTo>
                    <a:pt x="2071" y="35"/>
                  </a:lnTo>
                  <a:lnTo>
                    <a:pt x="2093" y="29"/>
                  </a:lnTo>
                  <a:lnTo>
                    <a:pt x="2125" y="15"/>
                  </a:lnTo>
                  <a:lnTo>
                    <a:pt x="2150" y="14"/>
                  </a:lnTo>
                  <a:lnTo>
                    <a:pt x="2163" y="26"/>
                  </a:lnTo>
                  <a:lnTo>
                    <a:pt x="2163" y="114"/>
                  </a:lnTo>
                  <a:lnTo>
                    <a:pt x="909" y="89"/>
                  </a:lnTo>
                  <a:lnTo>
                    <a:pt x="893" y="92"/>
                  </a:lnTo>
                  <a:lnTo>
                    <a:pt x="0" y="82"/>
                  </a:lnTo>
                  <a:lnTo>
                    <a:pt x="0" y="18"/>
                  </a:lnTo>
                  <a:lnTo>
                    <a:pt x="13" y="27"/>
                  </a:lnTo>
                  <a:lnTo>
                    <a:pt x="32" y="31"/>
                  </a:lnTo>
                  <a:lnTo>
                    <a:pt x="56" y="32"/>
                  </a:lnTo>
                  <a:lnTo>
                    <a:pt x="75" y="35"/>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48" name="Freeform 15"/>
            <p:cNvSpPr>
              <a:spLocks/>
            </p:cNvSpPr>
            <p:nvPr/>
          </p:nvSpPr>
          <p:spPr bwMode="auto">
            <a:xfrm>
              <a:off x="40" y="307"/>
              <a:ext cx="2164" cy="118"/>
            </a:xfrm>
            <a:custGeom>
              <a:avLst/>
              <a:gdLst>
                <a:gd name="T0" fmla="*/ 46 w 2164"/>
                <a:gd name="T1" fmla="*/ 116 h 118"/>
                <a:gd name="T2" fmla="*/ 2096 w 2164"/>
                <a:gd name="T3" fmla="*/ 117 h 118"/>
                <a:gd name="T4" fmla="*/ 2137 w 2164"/>
                <a:gd name="T5" fmla="*/ 113 h 118"/>
                <a:gd name="T6" fmla="*/ 2160 w 2164"/>
                <a:gd name="T7" fmla="*/ 98 h 118"/>
                <a:gd name="T8" fmla="*/ 2163 w 2164"/>
                <a:gd name="T9" fmla="*/ 13 h 118"/>
                <a:gd name="T10" fmla="*/ 2134 w 2164"/>
                <a:gd name="T11" fmla="*/ 4 h 118"/>
                <a:gd name="T12" fmla="*/ 2118 w 2164"/>
                <a:gd name="T13" fmla="*/ 32 h 118"/>
                <a:gd name="T14" fmla="*/ 2097 w 2164"/>
                <a:gd name="T15" fmla="*/ 29 h 118"/>
                <a:gd name="T16" fmla="*/ 2054 w 2164"/>
                <a:gd name="T17" fmla="*/ 16 h 118"/>
                <a:gd name="T18" fmla="*/ 1998 w 2164"/>
                <a:gd name="T19" fmla="*/ 20 h 118"/>
                <a:gd name="T20" fmla="*/ 1951 w 2164"/>
                <a:gd name="T21" fmla="*/ 23 h 118"/>
                <a:gd name="T22" fmla="*/ 1910 w 2164"/>
                <a:gd name="T23" fmla="*/ 16 h 118"/>
                <a:gd name="T24" fmla="*/ 1868 w 2164"/>
                <a:gd name="T25" fmla="*/ 25 h 118"/>
                <a:gd name="T26" fmla="*/ 1841 w 2164"/>
                <a:gd name="T27" fmla="*/ 31 h 118"/>
                <a:gd name="T28" fmla="*/ 1776 w 2164"/>
                <a:gd name="T29" fmla="*/ 26 h 118"/>
                <a:gd name="T30" fmla="*/ 1716 w 2164"/>
                <a:gd name="T31" fmla="*/ 22 h 118"/>
                <a:gd name="T32" fmla="*/ 1644 w 2164"/>
                <a:gd name="T33" fmla="*/ 51 h 118"/>
                <a:gd name="T34" fmla="*/ 1589 w 2164"/>
                <a:gd name="T35" fmla="*/ 36 h 118"/>
                <a:gd name="T36" fmla="*/ 1524 w 2164"/>
                <a:gd name="T37" fmla="*/ 35 h 118"/>
                <a:gd name="T38" fmla="*/ 1417 w 2164"/>
                <a:gd name="T39" fmla="*/ 34 h 118"/>
                <a:gd name="T40" fmla="*/ 1367 w 2164"/>
                <a:gd name="T41" fmla="*/ 31 h 118"/>
                <a:gd name="T42" fmla="*/ 1327 w 2164"/>
                <a:gd name="T43" fmla="*/ 22 h 118"/>
                <a:gd name="T44" fmla="*/ 1237 w 2164"/>
                <a:gd name="T45" fmla="*/ 41 h 118"/>
                <a:gd name="T46" fmla="*/ 1159 w 2164"/>
                <a:gd name="T47" fmla="*/ 31 h 118"/>
                <a:gd name="T48" fmla="*/ 1065 w 2164"/>
                <a:gd name="T49" fmla="*/ 36 h 118"/>
                <a:gd name="T50" fmla="*/ 988 w 2164"/>
                <a:gd name="T51" fmla="*/ 36 h 118"/>
                <a:gd name="T52" fmla="*/ 897 w 2164"/>
                <a:gd name="T53" fmla="*/ 48 h 118"/>
                <a:gd name="T54" fmla="*/ 801 w 2164"/>
                <a:gd name="T55" fmla="*/ 42 h 118"/>
                <a:gd name="T56" fmla="*/ 692 w 2164"/>
                <a:gd name="T57" fmla="*/ 44 h 118"/>
                <a:gd name="T58" fmla="*/ 575 w 2164"/>
                <a:gd name="T59" fmla="*/ 31 h 118"/>
                <a:gd name="T60" fmla="*/ 454 w 2164"/>
                <a:gd name="T61" fmla="*/ 22 h 118"/>
                <a:gd name="T62" fmla="*/ 371 w 2164"/>
                <a:gd name="T63" fmla="*/ 33 h 118"/>
                <a:gd name="T64" fmla="*/ 322 w 2164"/>
                <a:gd name="T65" fmla="*/ 29 h 118"/>
                <a:gd name="T66" fmla="*/ 252 w 2164"/>
                <a:gd name="T67" fmla="*/ 34 h 118"/>
                <a:gd name="T68" fmla="*/ 176 w 2164"/>
                <a:gd name="T69" fmla="*/ 33 h 118"/>
                <a:gd name="T70" fmla="*/ 99 w 2164"/>
                <a:gd name="T71" fmla="*/ 40 h 118"/>
                <a:gd name="T72" fmla="*/ 20 w 2164"/>
                <a:gd name="T73" fmla="*/ 35 h 118"/>
                <a:gd name="T74" fmla="*/ 2 w 2164"/>
                <a:gd name="T75" fmla="*/ 69 h 118"/>
                <a:gd name="T76" fmla="*/ 16 w 2164"/>
                <a:gd name="T77" fmla="*/ 110 h 1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4" h="118">
                  <a:moveTo>
                    <a:pt x="29" y="114"/>
                  </a:moveTo>
                  <a:lnTo>
                    <a:pt x="46" y="116"/>
                  </a:lnTo>
                  <a:lnTo>
                    <a:pt x="66" y="117"/>
                  </a:lnTo>
                  <a:lnTo>
                    <a:pt x="2096" y="117"/>
                  </a:lnTo>
                  <a:lnTo>
                    <a:pt x="2120" y="115"/>
                  </a:lnTo>
                  <a:lnTo>
                    <a:pt x="2137" y="113"/>
                  </a:lnTo>
                  <a:lnTo>
                    <a:pt x="2152" y="106"/>
                  </a:lnTo>
                  <a:lnTo>
                    <a:pt x="2160" y="98"/>
                  </a:lnTo>
                  <a:lnTo>
                    <a:pt x="2163" y="90"/>
                  </a:lnTo>
                  <a:lnTo>
                    <a:pt x="2163" y="13"/>
                  </a:lnTo>
                  <a:lnTo>
                    <a:pt x="2144" y="0"/>
                  </a:lnTo>
                  <a:lnTo>
                    <a:pt x="2134" y="4"/>
                  </a:lnTo>
                  <a:lnTo>
                    <a:pt x="2125" y="17"/>
                  </a:lnTo>
                  <a:lnTo>
                    <a:pt x="2118" y="32"/>
                  </a:lnTo>
                  <a:lnTo>
                    <a:pt x="2109" y="31"/>
                  </a:lnTo>
                  <a:lnTo>
                    <a:pt x="2097" y="29"/>
                  </a:lnTo>
                  <a:lnTo>
                    <a:pt x="2071" y="22"/>
                  </a:lnTo>
                  <a:lnTo>
                    <a:pt x="2054" y="16"/>
                  </a:lnTo>
                  <a:lnTo>
                    <a:pt x="2027" y="13"/>
                  </a:lnTo>
                  <a:lnTo>
                    <a:pt x="1998" y="20"/>
                  </a:lnTo>
                  <a:lnTo>
                    <a:pt x="1970" y="31"/>
                  </a:lnTo>
                  <a:lnTo>
                    <a:pt x="1951" y="23"/>
                  </a:lnTo>
                  <a:lnTo>
                    <a:pt x="1934" y="22"/>
                  </a:lnTo>
                  <a:lnTo>
                    <a:pt x="1910" y="16"/>
                  </a:lnTo>
                  <a:lnTo>
                    <a:pt x="1885" y="18"/>
                  </a:lnTo>
                  <a:lnTo>
                    <a:pt x="1868" y="25"/>
                  </a:lnTo>
                  <a:lnTo>
                    <a:pt x="1861" y="35"/>
                  </a:lnTo>
                  <a:lnTo>
                    <a:pt x="1841" y="31"/>
                  </a:lnTo>
                  <a:lnTo>
                    <a:pt x="1813" y="31"/>
                  </a:lnTo>
                  <a:lnTo>
                    <a:pt x="1776" y="26"/>
                  </a:lnTo>
                  <a:lnTo>
                    <a:pt x="1744" y="35"/>
                  </a:lnTo>
                  <a:lnTo>
                    <a:pt x="1716" y="22"/>
                  </a:lnTo>
                  <a:lnTo>
                    <a:pt x="1679" y="31"/>
                  </a:lnTo>
                  <a:lnTo>
                    <a:pt x="1644" y="51"/>
                  </a:lnTo>
                  <a:lnTo>
                    <a:pt x="1614" y="44"/>
                  </a:lnTo>
                  <a:lnTo>
                    <a:pt x="1589" y="36"/>
                  </a:lnTo>
                  <a:lnTo>
                    <a:pt x="1560" y="32"/>
                  </a:lnTo>
                  <a:lnTo>
                    <a:pt x="1524" y="35"/>
                  </a:lnTo>
                  <a:lnTo>
                    <a:pt x="1467" y="41"/>
                  </a:lnTo>
                  <a:lnTo>
                    <a:pt x="1417" y="34"/>
                  </a:lnTo>
                  <a:lnTo>
                    <a:pt x="1395" y="38"/>
                  </a:lnTo>
                  <a:lnTo>
                    <a:pt x="1367" y="31"/>
                  </a:lnTo>
                  <a:lnTo>
                    <a:pt x="1348" y="23"/>
                  </a:lnTo>
                  <a:lnTo>
                    <a:pt x="1327" y="22"/>
                  </a:lnTo>
                  <a:lnTo>
                    <a:pt x="1287" y="26"/>
                  </a:lnTo>
                  <a:lnTo>
                    <a:pt x="1237" y="41"/>
                  </a:lnTo>
                  <a:lnTo>
                    <a:pt x="1194" y="28"/>
                  </a:lnTo>
                  <a:lnTo>
                    <a:pt x="1159" y="31"/>
                  </a:lnTo>
                  <a:lnTo>
                    <a:pt x="1125" y="48"/>
                  </a:lnTo>
                  <a:lnTo>
                    <a:pt x="1065" y="36"/>
                  </a:lnTo>
                  <a:lnTo>
                    <a:pt x="1019" y="42"/>
                  </a:lnTo>
                  <a:lnTo>
                    <a:pt x="988" y="36"/>
                  </a:lnTo>
                  <a:lnTo>
                    <a:pt x="943" y="39"/>
                  </a:lnTo>
                  <a:lnTo>
                    <a:pt x="897" y="48"/>
                  </a:lnTo>
                  <a:lnTo>
                    <a:pt x="866" y="45"/>
                  </a:lnTo>
                  <a:lnTo>
                    <a:pt x="801" y="42"/>
                  </a:lnTo>
                  <a:lnTo>
                    <a:pt x="760" y="48"/>
                  </a:lnTo>
                  <a:lnTo>
                    <a:pt x="692" y="44"/>
                  </a:lnTo>
                  <a:lnTo>
                    <a:pt x="636" y="39"/>
                  </a:lnTo>
                  <a:lnTo>
                    <a:pt x="575" y="31"/>
                  </a:lnTo>
                  <a:lnTo>
                    <a:pt x="518" y="39"/>
                  </a:lnTo>
                  <a:lnTo>
                    <a:pt x="454" y="22"/>
                  </a:lnTo>
                  <a:lnTo>
                    <a:pt x="404" y="22"/>
                  </a:lnTo>
                  <a:lnTo>
                    <a:pt x="371" y="33"/>
                  </a:lnTo>
                  <a:lnTo>
                    <a:pt x="349" y="24"/>
                  </a:lnTo>
                  <a:lnTo>
                    <a:pt x="322" y="29"/>
                  </a:lnTo>
                  <a:lnTo>
                    <a:pt x="287" y="31"/>
                  </a:lnTo>
                  <a:lnTo>
                    <a:pt x="252" y="34"/>
                  </a:lnTo>
                  <a:lnTo>
                    <a:pt x="211" y="41"/>
                  </a:lnTo>
                  <a:lnTo>
                    <a:pt x="176" y="33"/>
                  </a:lnTo>
                  <a:lnTo>
                    <a:pt x="143" y="37"/>
                  </a:lnTo>
                  <a:lnTo>
                    <a:pt x="99" y="40"/>
                  </a:lnTo>
                  <a:lnTo>
                    <a:pt x="71" y="37"/>
                  </a:lnTo>
                  <a:lnTo>
                    <a:pt x="20" y="35"/>
                  </a:lnTo>
                  <a:lnTo>
                    <a:pt x="0" y="44"/>
                  </a:lnTo>
                  <a:lnTo>
                    <a:pt x="2" y="69"/>
                  </a:lnTo>
                  <a:lnTo>
                    <a:pt x="5" y="91"/>
                  </a:lnTo>
                  <a:lnTo>
                    <a:pt x="16" y="110"/>
                  </a:lnTo>
                  <a:lnTo>
                    <a:pt x="29" y="114"/>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49" name="Freeform 16"/>
            <p:cNvSpPr>
              <a:spLocks/>
            </p:cNvSpPr>
            <p:nvPr/>
          </p:nvSpPr>
          <p:spPr bwMode="auto">
            <a:xfrm>
              <a:off x="52" y="104"/>
              <a:ext cx="2130" cy="153"/>
            </a:xfrm>
            <a:custGeom>
              <a:avLst/>
              <a:gdLst>
                <a:gd name="T0" fmla="*/ 0 w 2130"/>
                <a:gd name="T1" fmla="*/ 115 h 153"/>
                <a:gd name="T2" fmla="*/ 5 w 2130"/>
                <a:gd name="T3" fmla="*/ 122 h 153"/>
                <a:gd name="T4" fmla="*/ 9 w 2130"/>
                <a:gd name="T5" fmla="*/ 55 h 153"/>
                <a:gd name="T6" fmla="*/ 28 w 2130"/>
                <a:gd name="T7" fmla="*/ 27 h 153"/>
                <a:gd name="T8" fmla="*/ 101 w 2130"/>
                <a:gd name="T9" fmla="*/ 24 h 153"/>
                <a:gd name="T10" fmla="*/ 243 w 2130"/>
                <a:gd name="T11" fmla="*/ 28 h 153"/>
                <a:gd name="T12" fmla="*/ 378 w 2130"/>
                <a:gd name="T13" fmla="*/ 26 h 153"/>
                <a:gd name="T14" fmla="*/ 537 w 2130"/>
                <a:gd name="T15" fmla="*/ 28 h 153"/>
                <a:gd name="T16" fmla="*/ 645 w 2130"/>
                <a:gd name="T17" fmla="*/ 24 h 153"/>
                <a:gd name="T18" fmla="*/ 735 w 2130"/>
                <a:gd name="T19" fmla="*/ 24 h 153"/>
                <a:gd name="T20" fmla="*/ 870 w 2130"/>
                <a:gd name="T21" fmla="*/ 31 h 153"/>
                <a:gd name="T22" fmla="*/ 968 w 2130"/>
                <a:gd name="T23" fmla="*/ 33 h 153"/>
                <a:gd name="T24" fmla="*/ 1080 w 2130"/>
                <a:gd name="T25" fmla="*/ 28 h 153"/>
                <a:gd name="T26" fmla="*/ 1212 w 2130"/>
                <a:gd name="T27" fmla="*/ 38 h 153"/>
                <a:gd name="T28" fmla="*/ 1316 w 2130"/>
                <a:gd name="T29" fmla="*/ 35 h 153"/>
                <a:gd name="T30" fmla="*/ 1414 w 2130"/>
                <a:gd name="T31" fmla="*/ 30 h 153"/>
                <a:gd name="T32" fmla="*/ 1526 w 2130"/>
                <a:gd name="T33" fmla="*/ 34 h 153"/>
                <a:gd name="T34" fmla="*/ 1621 w 2130"/>
                <a:gd name="T35" fmla="*/ 30 h 153"/>
                <a:gd name="T36" fmla="*/ 1714 w 2130"/>
                <a:gd name="T37" fmla="*/ 27 h 153"/>
                <a:gd name="T38" fmla="*/ 1781 w 2130"/>
                <a:gd name="T39" fmla="*/ 30 h 153"/>
                <a:gd name="T40" fmla="*/ 1914 w 2130"/>
                <a:gd name="T41" fmla="*/ 24 h 153"/>
                <a:gd name="T42" fmla="*/ 2046 w 2130"/>
                <a:gd name="T43" fmla="*/ 31 h 153"/>
                <a:gd name="T44" fmla="*/ 2094 w 2130"/>
                <a:gd name="T45" fmla="*/ 44 h 153"/>
                <a:gd name="T46" fmla="*/ 2115 w 2130"/>
                <a:gd name="T47" fmla="*/ 64 h 153"/>
                <a:gd name="T48" fmla="*/ 2129 w 2130"/>
                <a:gd name="T49" fmla="*/ 117 h 153"/>
                <a:gd name="T50" fmla="*/ 2129 w 2130"/>
                <a:gd name="T51" fmla="*/ 39 h 153"/>
                <a:gd name="T52" fmla="*/ 2120 w 2130"/>
                <a:gd name="T53" fmla="*/ 15 h 153"/>
                <a:gd name="T54" fmla="*/ 1974 w 2130"/>
                <a:gd name="T55" fmla="*/ 5 h 153"/>
                <a:gd name="T56" fmla="*/ 1856 w 2130"/>
                <a:gd name="T57" fmla="*/ 1 h 153"/>
                <a:gd name="T58" fmla="*/ 1774 w 2130"/>
                <a:gd name="T59" fmla="*/ 3 h 153"/>
                <a:gd name="T60" fmla="*/ 1658 w 2130"/>
                <a:gd name="T61" fmla="*/ 7 h 153"/>
                <a:gd name="T62" fmla="*/ 1453 w 2130"/>
                <a:gd name="T63" fmla="*/ 5 h 153"/>
                <a:gd name="T64" fmla="*/ 1312 w 2130"/>
                <a:gd name="T65" fmla="*/ 6 h 153"/>
                <a:gd name="T66" fmla="*/ 1212 w 2130"/>
                <a:gd name="T67" fmla="*/ 5 h 153"/>
                <a:gd name="T68" fmla="*/ 1135 w 2130"/>
                <a:gd name="T69" fmla="*/ 4 h 153"/>
                <a:gd name="T70" fmla="*/ 1000 w 2130"/>
                <a:gd name="T71" fmla="*/ 5 h 153"/>
                <a:gd name="T72" fmla="*/ 837 w 2130"/>
                <a:gd name="T73" fmla="*/ 6 h 153"/>
                <a:gd name="T74" fmla="*/ 652 w 2130"/>
                <a:gd name="T75" fmla="*/ 4 h 153"/>
                <a:gd name="T76" fmla="*/ 569 w 2130"/>
                <a:gd name="T77" fmla="*/ 2 h 153"/>
                <a:gd name="T78" fmla="*/ 431 w 2130"/>
                <a:gd name="T79" fmla="*/ 2 h 153"/>
                <a:gd name="T80" fmla="*/ 256 w 2130"/>
                <a:gd name="T81" fmla="*/ 2 h 153"/>
                <a:gd name="T82" fmla="*/ 107 w 2130"/>
                <a:gd name="T83" fmla="*/ 0 h 153"/>
                <a:gd name="T84" fmla="*/ 34 w 2130"/>
                <a:gd name="T85" fmla="*/ 1 h 153"/>
                <a:gd name="T86" fmla="*/ 5 w 2130"/>
                <a:gd name="T87" fmla="*/ 17 h 153"/>
                <a:gd name="T88" fmla="*/ 0 w 2130"/>
                <a:gd name="T89" fmla="*/ 53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30" h="153">
                  <a:moveTo>
                    <a:pt x="0" y="74"/>
                  </a:moveTo>
                  <a:lnTo>
                    <a:pt x="0" y="115"/>
                  </a:lnTo>
                  <a:lnTo>
                    <a:pt x="0" y="152"/>
                  </a:lnTo>
                  <a:lnTo>
                    <a:pt x="5" y="122"/>
                  </a:lnTo>
                  <a:lnTo>
                    <a:pt x="7" y="98"/>
                  </a:lnTo>
                  <a:lnTo>
                    <a:pt x="9" y="55"/>
                  </a:lnTo>
                  <a:lnTo>
                    <a:pt x="15" y="34"/>
                  </a:lnTo>
                  <a:lnTo>
                    <a:pt x="28" y="27"/>
                  </a:lnTo>
                  <a:lnTo>
                    <a:pt x="60" y="22"/>
                  </a:lnTo>
                  <a:lnTo>
                    <a:pt x="101" y="24"/>
                  </a:lnTo>
                  <a:lnTo>
                    <a:pt x="200" y="24"/>
                  </a:lnTo>
                  <a:lnTo>
                    <a:pt x="243" y="28"/>
                  </a:lnTo>
                  <a:lnTo>
                    <a:pt x="306" y="24"/>
                  </a:lnTo>
                  <a:lnTo>
                    <a:pt x="378" y="26"/>
                  </a:lnTo>
                  <a:lnTo>
                    <a:pt x="431" y="25"/>
                  </a:lnTo>
                  <a:lnTo>
                    <a:pt x="537" y="28"/>
                  </a:lnTo>
                  <a:lnTo>
                    <a:pt x="574" y="27"/>
                  </a:lnTo>
                  <a:lnTo>
                    <a:pt x="645" y="24"/>
                  </a:lnTo>
                  <a:lnTo>
                    <a:pt x="669" y="29"/>
                  </a:lnTo>
                  <a:lnTo>
                    <a:pt x="735" y="24"/>
                  </a:lnTo>
                  <a:lnTo>
                    <a:pt x="836" y="27"/>
                  </a:lnTo>
                  <a:lnTo>
                    <a:pt x="870" y="31"/>
                  </a:lnTo>
                  <a:lnTo>
                    <a:pt x="923" y="28"/>
                  </a:lnTo>
                  <a:lnTo>
                    <a:pt x="968" y="33"/>
                  </a:lnTo>
                  <a:lnTo>
                    <a:pt x="1006" y="33"/>
                  </a:lnTo>
                  <a:lnTo>
                    <a:pt x="1080" y="28"/>
                  </a:lnTo>
                  <a:lnTo>
                    <a:pt x="1150" y="31"/>
                  </a:lnTo>
                  <a:lnTo>
                    <a:pt x="1212" y="38"/>
                  </a:lnTo>
                  <a:lnTo>
                    <a:pt x="1232" y="39"/>
                  </a:lnTo>
                  <a:lnTo>
                    <a:pt x="1316" y="35"/>
                  </a:lnTo>
                  <a:lnTo>
                    <a:pt x="1395" y="32"/>
                  </a:lnTo>
                  <a:lnTo>
                    <a:pt x="1414" y="30"/>
                  </a:lnTo>
                  <a:lnTo>
                    <a:pt x="1444" y="31"/>
                  </a:lnTo>
                  <a:lnTo>
                    <a:pt x="1526" y="34"/>
                  </a:lnTo>
                  <a:lnTo>
                    <a:pt x="1589" y="29"/>
                  </a:lnTo>
                  <a:lnTo>
                    <a:pt x="1621" y="30"/>
                  </a:lnTo>
                  <a:lnTo>
                    <a:pt x="1672" y="31"/>
                  </a:lnTo>
                  <a:lnTo>
                    <a:pt x="1714" y="27"/>
                  </a:lnTo>
                  <a:lnTo>
                    <a:pt x="1743" y="24"/>
                  </a:lnTo>
                  <a:lnTo>
                    <a:pt x="1781" y="30"/>
                  </a:lnTo>
                  <a:lnTo>
                    <a:pt x="1861" y="32"/>
                  </a:lnTo>
                  <a:lnTo>
                    <a:pt x="1914" y="24"/>
                  </a:lnTo>
                  <a:lnTo>
                    <a:pt x="1991" y="31"/>
                  </a:lnTo>
                  <a:lnTo>
                    <a:pt x="2046" y="31"/>
                  </a:lnTo>
                  <a:lnTo>
                    <a:pt x="2075" y="31"/>
                  </a:lnTo>
                  <a:lnTo>
                    <a:pt x="2094" y="44"/>
                  </a:lnTo>
                  <a:lnTo>
                    <a:pt x="2106" y="51"/>
                  </a:lnTo>
                  <a:lnTo>
                    <a:pt x="2115" y="64"/>
                  </a:lnTo>
                  <a:lnTo>
                    <a:pt x="2122" y="87"/>
                  </a:lnTo>
                  <a:lnTo>
                    <a:pt x="2129" y="117"/>
                  </a:lnTo>
                  <a:lnTo>
                    <a:pt x="2129" y="55"/>
                  </a:lnTo>
                  <a:lnTo>
                    <a:pt x="2129" y="39"/>
                  </a:lnTo>
                  <a:lnTo>
                    <a:pt x="2125" y="28"/>
                  </a:lnTo>
                  <a:lnTo>
                    <a:pt x="2120" y="15"/>
                  </a:lnTo>
                  <a:lnTo>
                    <a:pt x="2090" y="7"/>
                  </a:lnTo>
                  <a:lnTo>
                    <a:pt x="1974" y="5"/>
                  </a:lnTo>
                  <a:lnTo>
                    <a:pt x="1947" y="1"/>
                  </a:lnTo>
                  <a:lnTo>
                    <a:pt x="1856" y="1"/>
                  </a:lnTo>
                  <a:lnTo>
                    <a:pt x="1829" y="3"/>
                  </a:lnTo>
                  <a:lnTo>
                    <a:pt x="1774" y="3"/>
                  </a:lnTo>
                  <a:lnTo>
                    <a:pt x="1733" y="2"/>
                  </a:lnTo>
                  <a:lnTo>
                    <a:pt x="1658" y="7"/>
                  </a:lnTo>
                  <a:lnTo>
                    <a:pt x="1502" y="3"/>
                  </a:lnTo>
                  <a:lnTo>
                    <a:pt x="1453" y="5"/>
                  </a:lnTo>
                  <a:lnTo>
                    <a:pt x="1367" y="9"/>
                  </a:lnTo>
                  <a:lnTo>
                    <a:pt x="1312" y="6"/>
                  </a:lnTo>
                  <a:lnTo>
                    <a:pt x="1257" y="5"/>
                  </a:lnTo>
                  <a:lnTo>
                    <a:pt x="1212" y="5"/>
                  </a:lnTo>
                  <a:lnTo>
                    <a:pt x="1164" y="8"/>
                  </a:lnTo>
                  <a:lnTo>
                    <a:pt x="1135" y="4"/>
                  </a:lnTo>
                  <a:lnTo>
                    <a:pt x="1031" y="5"/>
                  </a:lnTo>
                  <a:lnTo>
                    <a:pt x="1000" y="5"/>
                  </a:lnTo>
                  <a:lnTo>
                    <a:pt x="945" y="4"/>
                  </a:lnTo>
                  <a:lnTo>
                    <a:pt x="837" y="6"/>
                  </a:lnTo>
                  <a:lnTo>
                    <a:pt x="741" y="4"/>
                  </a:lnTo>
                  <a:lnTo>
                    <a:pt x="652" y="4"/>
                  </a:lnTo>
                  <a:lnTo>
                    <a:pt x="610" y="5"/>
                  </a:lnTo>
                  <a:lnTo>
                    <a:pt x="569" y="2"/>
                  </a:lnTo>
                  <a:lnTo>
                    <a:pt x="535" y="2"/>
                  </a:lnTo>
                  <a:lnTo>
                    <a:pt x="431" y="2"/>
                  </a:lnTo>
                  <a:lnTo>
                    <a:pt x="312" y="4"/>
                  </a:lnTo>
                  <a:lnTo>
                    <a:pt x="256" y="2"/>
                  </a:lnTo>
                  <a:lnTo>
                    <a:pt x="190" y="4"/>
                  </a:lnTo>
                  <a:lnTo>
                    <a:pt x="107" y="0"/>
                  </a:lnTo>
                  <a:lnTo>
                    <a:pt x="56" y="0"/>
                  </a:lnTo>
                  <a:lnTo>
                    <a:pt x="34" y="1"/>
                  </a:lnTo>
                  <a:lnTo>
                    <a:pt x="19" y="5"/>
                  </a:lnTo>
                  <a:lnTo>
                    <a:pt x="5" y="17"/>
                  </a:lnTo>
                  <a:lnTo>
                    <a:pt x="1" y="35"/>
                  </a:lnTo>
                  <a:lnTo>
                    <a:pt x="0" y="53"/>
                  </a:lnTo>
                  <a:lnTo>
                    <a:pt x="0" y="74"/>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50" name="Freeform 17"/>
            <p:cNvSpPr>
              <a:spLocks/>
            </p:cNvSpPr>
            <p:nvPr/>
          </p:nvSpPr>
          <p:spPr bwMode="auto">
            <a:xfrm>
              <a:off x="57" y="347"/>
              <a:ext cx="2128" cy="62"/>
            </a:xfrm>
            <a:custGeom>
              <a:avLst/>
              <a:gdLst>
                <a:gd name="T0" fmla="*/ 0 w 2128"/>
                <a:gd name="T1" fmla="*/ 14 h 62"/>
                <a:gd name="T2" fmla="*/ 6 w 2128"/>
                <a:gd name="T3" fmla="*/ 12 h 62"/>
                <a:gd name="T4" fmla="*/ 8 w 2128"/>
                <a:gd name="T5" fmla="*/ 39 h 62"/>
                <a:gd name="T6" fmla="*/ 27 w 2128"/>
                <a:gd name="T7" fmla="*/ 49 h 62"/>
                <a:gd name="T8" fmla="*/ 59 w 2128"/>
                <a:gd name="T9" fmla="*/ 47 h 62"/>
                <a:gd name="T10" fmla="*/ 110 w 2128"/>
                <a:gd name="T11" fmla="*/ 47 h 62"/>
                <a:gd name="T12" fmla="*/ 162 w 2128"/>
                <a:gd name="T13" fmla="*/ 48 h 62"/>
                <a:gd name="T14" fmla="*/ 192 w 2128"/>
                <a:gd name="T15" fmla="*/ 49 h 62"/>
                <a:gd name="T16" fmla="*/ 248 w 2128"/>
                <a:gd name="T17" fmla="*/ 46 h 62"/>
                <a:gd name="T18" fmla="*/ 327 w 2128"/>
                <a:gd name="T19" fmla="*/ 49 h 62"/>
                <a:gd name="T20" fmla="*/ 413 w 2128"/>
                <a:gd name="T21" fmla="*/ 49 h 62"/>
                <a:gd name="T22" fmla="*/ 479 w 2128"/>
                <a:gd name="T23" fmla="*/ 50 h 62"/>
                <a:gd name="T24" fmla="*/ 517 w 2128"/>
                <a:gd name="T25" fmla="*/ 50 h 62"/>
                <a:gd name="T26" fmla="*/ 645 w 2128"/>
                <a:gd name="T27" fmla="*/ 51 h 62"/>
                <a:gd name="T28" fmla="*/ 725 w 2128"/>
                <a:gd name="T29" fmla="*/ 47 h 62"/>
                <a:gd name="T30" fmla="*/ 805 w 2128"/>
                <a:gd name="T31" fmla="*/ 48 h 62"/>
                <a:gd name="T32" fmla="*/ 869 w 2128"/>
                <a:gd name="T33" fmla="*/ 48 h 62"/>
                <a:gd name="T34" fmla="*/ 968 w 2128"/>
                <a:gd name="T35" fmla="*/ 47 h 62"/>
                <a:gd name="T36" fmla="*/ 1044 w 2128"/>
                <a:gd name="T37" fmla="*/ 44 h 62"/>
                <a:gd name="T38" fmla="*/ 1157 w 2128"/>
                <a:gd name="T39" fmla="*/ 45 h 62"/>
                <a:gd name="T40" fmla="*/ 1295 w 2128"/>
                <a:gd name="T41" fmla="*/ 47 h 62"/>
                <a:gd name="T42" fmla="*/ 1377 w 2128"/>
                <a:gd name="T43" fmla="*/ 44 h 62"/>
                <a:gd name="T44" fmla="*/ 1412 w 2128"/>
                <a:gd name="T45" fmla="*/ 48 h 62"/>
                <a:gd name="T46" fmla="*/ 1519 w 2128"/>
                <a:gd name="T47" fmla="*/ 48 h 62"/>
                <a:gd name="T48" fmla="*/ 1606 w 2128"/>
                <a:gd name="T49" fmla="*/ 48 h 62"/>
                <a:gd name="T50" fmla="*/ 1636 w 2128"/>
                <a:gd name="T51" fmla="*/ 46 h 62"/>
                <a:gd name="T52" fmla="*/ 1686 w 2128"/>
                <a:gd name="T53" fmla="*/ 49 h 62"/>
                <a:gd name="T54" fmla="*/ 1712 w 2128"/>
                <a:gd name="T55" fmla="*/ 49 h 62"/>
                <a:gd name="T56" fmla="*/ 1782 w 2128"/>
                <a:gd name="T57" fmla="*/ 49 h 62"/>
                <a:gd name="T58" fmla="*/ 1841 w 2128"/>
                <a:gd name="T59" fmla="*/ 47 h 62"/>
                <a:gd name="T60" fmla="*/ 1937 w 2128"/>
                <a:gd name="T61" fmla="*/ 45 h 62"/>
                <a:gd name="T62" fmla="*/ 2072 w 2128"/>
                <a:gd name="T63" fmla="*/ 45 h 62"/>
                <a:gd name="T64" fmla="*/ 2104 w 2128"/>
                <a:gd name="T65" fmla="*/ 40 h 62"/>
                <a:gd name="T66" fmla="*/ 2120 w 2128"/>
                <a:gd name="T67" fmla="*/ 26 h 62"/>
                <a:gd name="T68" fmla="*/ 2127 w 2128"/>
                <a:gd name="T69" fmla="*/ 39 h 62"/>
                <a:gd name="T70" fmla="*/ 2124 w 2128"/>
                <a:gd name="T71" fmla="*/ 49 h 62"/>
                <a:gd name="T72" fmla="*/ 2107 w 2128"/>
                <a:gd name="T73" fmla="*/ 58 h 62"/>
                <a:gd name="T74" fmla="*/ 1972 w 2128"/>
                <a:gd name="T75" fmla="*/ 58 h 62"/>
                <a:gd name="T76" fmla="*/ 1854 w 2128"/>
                <a:gd name="T77" fmla="*/ 60 h 62"/>
                <a:gd name="T78" fmla="*/ 1800 w 2128"/>
                <a:gd name="T79" fmla="*/ 61 h 62"/>
                <a:gd name="T80" fmla="*/ 1739 w 2128"/>
                <a:gd name="T81" fmla="*/ 61 h 62"/>
                <a:gd name="T82" fmla="*/ 1628 w 2128"/>
                <a:gd name="T83" fmla="*/ 57 h 62"/>
                <a:gd name="T84" fmla="*/ 1493 w 2128"/>
                <a:gd name="T85" fmla="*/ 56 h 62"/>
                <a:gd name="T86" fmla="*/ 1382 w 2128"/>
                <a:gd name="T87" fmla="*/ 58 h 62"/>
                <a:gd name="T88" fmla="*/ 1310 w 2128"/>
                <a:gd name="T89" fmla="*/ 58 h 62"/>
                <a:gd name="T90" fmla="*/ 1256 w 2128"/>
                <a:gd name="T91" fmla="*/ 58 h 62"/>
                <a:gd name="T92" fmla="*/ 1212 w 2128"/>
                <a:gd name="T93" fmla="*/ 59 h 62"/>
                <a:gd name="T94" fmla="*/ 1163 w 2128"/>
                <a:gd name="T95" fmla="*/ 57 h 62"/>
                <a:gd name="T96" fmla="*/ 1106 w 2128"/>
                <a:gd name="T97" fmla="*/ 60 h 62"/>
                <a:gd name="T98" fmla="*/ 1030 w 2128"/>
                <a:gd name="T99" fmla="*/ 59 h 62"/>
                <a:gd name="T100" fmla="*/ 971 w 2128"/>
                <a:gd name="T101" fmla="*/ 59 h 62"/>
                <a:gd name="T102" fmla="*/ 885 w 2128"/>
                <a:gd name="T103" fmla="*/ 61 h 62"/>
                <a:gd name="T104" fmla="*/ 784 w 2128"/>
                <a:gd name="T105" fmla="*/ 61 h 62"/>
                <a:gd name="T106" fmla="*/ 692 w 2128"/>
                <a:gd name="T107" fmla="*/ 61 h 62"/>
                <a:gd name="T108" fmla="*/ 609 w 2128"/>
                <a:gd name="T109" fmla="*/ 58 h 62"/>
                <a:gd name="T110" fmla="*/ 534 w 2128"/>
                <a:gd name="T111" fmla="*/ 59 h 62"/>
                <a:gd name="T112" fmla="*/ 401 w 2128"/>
                <a:gd name="T113" fmla="*/ 60 h 62"/>
                <a:gd name="T114" fmla="*/ 256 w 2128"/>
                <a:gd name="T115" fmla="*/ 59 h 62"/>
                <a:gd name="T116" fmla="*/ 19 w 2128"/>
                <a:gd name="T117" fmla="*/ 58 h 62"/>
                <a:gd name="T118" fmla="*/ 1 w 2128"/>
                <a:gd name="T119" fmla="*/ 46 h 62"/>
                <a:gd name="T120" fmla="*/ 0 w 2128"/>
                <a:gd name="T121" fmla="*/ 31 h 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8" h="62">
                  <a:moveTo>
                    <a:pt x="0" y="31"/>
                  </a:moveTo>
                  <a:lnTo>
                    <a:pt x="0" y="14"/>
                  </a:lnTo>
                  <a:lnTo>
                    <a:pt x="0" y="0"/>
                  </a:lnTo>
                  <a:lnTo>
                    <a:pt x="6" y="12"/>
                  </a:lnTo>
                  <a:lnTo>
                    <a:pt x="7" y="21"/>
                  </a:lnTo>
                  <a:lnTo>
                    <a:pt x="8" y="39"/>
                  </a:lnTo>
                  <a:lnTo>
                    <a:pt x="15" y="47"/>
                  </a:lnTo>
                  <a:lnTo>
                    <a:pt x="27" y="49"/>
                  </a:lnTo>
                  <a:lnTo>
                    <a:pt x="40" y="47"/>
                  </a:lnTo>
                  <a:lnTo>
                    <a:pt x="59" y="47"/>
                  </a:lnTo>
                  <a:lnTo>
                    <a:pt x="91" y="46"/>
                  </a:lnTo>
                  <a:lnTo>
                    <a:pt x="110" y="47"/>
                  </a:lnTo>
                  <a:lnTo>
                    <a:pt x="127" y="47"/>
                  </a:lnTo>
                  <a:lnTo>
                    <a:pt x="162" y="48"/>
                  </a:lnTo>
                  <a:lnTo>
                    <a:pt x="175" y="48"/>
                  </a:lnTo>
                  <a:lnTo>
                    <a:pt x="192" y="49"/>
                  </a:lnTo>
                  <a:lnTo>
                    <a:pt x="219" y="47"/>
                  </a:lnTo>
                  <a:lnTo>
                    <a:pt x="248" y="46"/>
                  </a:lnTo>
                  <a:lnTo>
                    <a:pt x="284" y="45"/>
                  </a:lnTo>
                  <a:lnTo>
                    <a:pt x="327" y="49"/>
                  </a:lnTo>
                  <a:lnTo>
                    <a:pt x="383" y="50"/>
                  </a:lnTo>
                  <a:lnTo>
                    <a:pt x="413" y="49"/>
                  </a:lnTo>
                  <a:lnTo>
                    <a:pt x="431" y="50"/>
                  </a:lnTo>
                  <a:lnTo>
                    <a:pt x="479" y="50"/>
                  </a:lnTo>
                  <a:lnTo>
                    <a:pt x="496" y="47"/>
                  </a:lnTo>
                  <a:lnTo>
                    <a:pt x="517" y="50"/>
                  </a:lnTo>
                  <a:lnTo>
                    <a:pt x="574" y="49"/>
                  </a:lnTo>
                  <a:lnTo>
                    <a:pt x="645" y="51"/>
                  </a:lnTo>
                  <a:lnTo>
                    <a:pt x="669" y="49"/>
                  </a:lnTo>
                  <a:lnTo>
                    <a:pt x="725" y="47"/>
                  </a:lnTo>
                  <a:lnTo>
                    <a:pt x="762" y="46"/>
                  </a:lnTo>
                  <a:lnTo>
                    <a:pt x="805" y="48"/>
                  </a:lnTo>
                  <a:lnTo>
                    <a:pt x="835" y="49"/>
                  </a:lnTo>
                  <a:lnTo>
                    <a:pt x="869" y="48"/>
                  </a:lnTo>
                  <a:lnTo>
                    <a:pt x="929" y="50"/>
                  </a:lnTo>
                  <a:lnTo>
                    <a:pt x="968" y="47"/>
                  </a:lnTo>
                  <a:lnTo>
                    <a:pt x="1005" y="47"/>
                  </a:lnTo>
                  <a:lnTo>
                    <a:pt x="1044" y="44"/>
                  </a:lnTo>
                  <a:lnTo>
                    <a:pt x="1093" y="47"/>
                  </a:lnTo>
                  <a:lnTo>
                    <a:pt x="1157" y="45"/>
                  </a:lnTo>
                  <a:lnTo>
                    <a:pt x="1230" y="45"/>
                  </a:lnTo>
                  <a:lnTo>
                    <a:pt x="1295" y="47"/>
                  </a:lnTo>
                  <a:lnTo>
                    <a:pt x="1334" y="43"/>
                  </a:lnTo>
                  <a:lnTo>
                    <a:pt x="1377" y="44"/>
                  </a:lnTo>
                  <a:lnTo>
                    <a:pt x="1394" y="47"/>
                  </a:lnTo>
                  <a:lnTo>
                    <a:pt x="1412" y="48"/>
                  </a:lnTo>
                  <a:lnTo>
                    <a:pt x="1469" y="47"/>
                  </a:lnTo>
                  <a:lnTo>
                    <a:pt x="1519" y="48"/>
                  </a:lnTo>
                  <a:lnTo>
                    <a:pt x="1587" y="49"/>
                  </a:lnTo>
                  <a:lnTo>
                    <a:pt x="1606" y="48"/>
                  </a:lnTo>
                  <a:lnTo>
                    <a:pt x="1619" y="48"/>
                  </a:lnTo>
                  <a:lnTo>
                    <a:pt x="1636" y="46"/>
                  </a:lnTo>
                  <a:lnTo>
                    <a:pt x="1670" y="48"/>
                  </a:lnTo>
                  <a:lnTo>
                    <a:pt x="1686" y="49"/>
                  </a:lnTo>
                  <a:lnTo>
                    <a:pt x="1698" y="47"/>
                  </a:lnTo>
                  <a:lnTo>
                    <a:pt x="1712" y="49"/>
                  </a:lnTo>
                  <a:lnTo>
                    <a:pt x="1739" y="47"/>
                  </a:lnTo>
                  <a:lnTo>
                    <a:pt x="1782" y="49"/>
                  </a:lnTo>
                  <a:lnTo>
                    <a:pt x="1824" y="45"/>
                  </a:lnTo>
                  <a:lnTo>
                    <a:pt x="1841" y="47"/>
                  </a:lnTo>
                  <a:lnTo>
                    <a:pt x="1859" y="47"/>
                  </a:lnTo>
                  <a:lnTo>
                    <a:pt x="1937" y="45"/>
                  </a:lnTo>
                  <a:lnTo>
                    <a:pt x="2013" y="47"/>
                  </a:lnTo>
                  <a:lnTo>
                    <a:pt x="2072" y="45"/>
                  </a:lnTo>
                  <a:lnTo>
                    <a:pt x="2092" y="43"/>
                  </a:lnTo>
                  <a:lnTo>
                    <a:pt x="2104" y="40"/>
                  </a:lnTo>
                  <a:lnTo>
                    <a:pt x="2113" y="34"/>
                  </a:lnTo>
                  <a:lnTo>
                    <a:pt x="2120" y="26"/>
                  </a:lnTo>
                  <a:lnTo>
                    <a:pt x="2127" y="13"/>
                  </a:lnTo>
                  <a:lnTo>
                    <a:pt x="2127" y="39"/>
                  </a:lnTo>
                  <a:lnTo>
                    <a:pt x="2127" y="45"/>
                  </a:lnTo>
                  <a:lnTo>
                    <a:pt x="2124" y="49"/>
                  </a:lnTo>
                  <a:lnTo>
                    <a:pt x="2118" y="54"/>
                  </a:lnTo>
                  <a:lnTo>
                    <a:pt x="2107" y="58"/>
                  </a:lnTo>
                  <a:lnTo>
                    <a:pt x="2029" y="61"/>
                  </a:lnTo>
                  <a:lnTo>
                    <a:pt x="1972" y="58"/>
                  </a:lnTo>
                  <a:lnTo>
                    <a:pt x="1945" y="60"/>
                  </a:lnTo>
                  <a:lnTo>
                    <a:pt x="1854" y="60"/>
                  </a:lnTo>
                  <a:lnTo>
                    <a:pt x="1828" y="59"/>
                  </a:lnTo>
                  <a:lnTo>
                    <a:pt x="1800" y="61"/>
                  </a:lnTo>
                  <a:lnTo>
                    <a:pt x="1772" y="59"/>
                  </a:lnTo>
                  <a:lnTo>
                    <a:pt x="1739" y="61"/>
                  </a:lnTo>
                  <a:lnTo>
                    <a:pt x="1653" y="60"/>
                  </a:lnTo>
                  <a:lnTo>
                    <a:pt x="1628" y="57"/>
                  </a:lnTo>
                  <a:lnTo>
                    <a:pt x="1547" y="60"/>
                  </a:lnTo>
                  <a:lnTo>
                    <a:pt x="1493" y="56"/>
                  </a:lnTo>
                  <a:lnTo>
                    <a:pt x="1430" y="60"/>
                  </a:lnTo>
                  <a:lnTo>
                    <a:pt x="1382" y="58"/>
                  </a:lnTo>
                  <a:lnTo>
                    <a:pt x="1336" y="60"/>
                  </a:lnTo>
                  <a:lnTo>
                    <a:pt x="1310" y="58"/>
                  </a:lnTo>
                  <a:lnTo>
                    <a:pt x="1287" y="58"/>
                  </a:lnTo>
                  <a:lnTo>
                    <a:pt x="1256" y="58"/>
                  </a:lnTo>
                  <a:lnTo>
                    <a:pt x="1235" y="57"/>
                  </a:lnTo>
                  <a:lnTo>
                    <a:pt x="1212" y="59"/>
                  </a:lnTo>
                  <a:lnTo>
                    <a:pt x="1188" y="57"/>
                  </a:lnTo>
                  <a:lnTo>
                    <a:pt x="1163" y="57"/>
                  </a:lnTo>
                  <a:lnTo>
                    <a:pt x="1134" y="59"/>
                  </a:lnTo>
                  <a:lnTo>
                    <a:pt x="1106" y="60"/>
                  </a:lnTo>
                  <a:lnTo>
                    <a:pt x="1075" y="60"/>
                  </a:lnTo>
                  <a:lnTo>
                    <a:pt x="1030" y="59"/>
                  </a:lnTo>
                  <a:lnTo>
                    <a:pt x="998" y="60"/>
                  </a:lnTo>
                  <a:lnTo>
                    <a:pt x="971" y="59"/>
                  </a:lnTo>
                  <a:lnTo>
                    <a:pt x="945" y="59"/>
                  </a:lnTo>
                  <a:lnTo>
                    <a:pt x="885" y="61"/>
                  </a:lnTo>
                  <a:lnTo>
                    <a:pt x="837" y="58"/>
                  </a:lnTo>
                  <a:lnTo>
                    <a:pt x="784" y="61"/>
                  </a:lnTo>
                  <a:lnTo>
                    <a:pt x="740" y="59"/>
                  </a:lnTo>
                  <a:lnTo>
                    <a:pt x="692" y="61"/>
                  </a:lnTo>
                  <a:lnTo>
                    <a:pt x="652" y="59"/>
                  </a:lnTo>
                  <a:lnTo>
                    <a:pt x="609" y="58"/>
                  </a:lnTo>
                  <a:lnTo>
                    <a:pt x="569" y="59"/>
                  </a:lnTo>
                  <a:lnTo>
                    <a:pt x="534" y="59"/>
                  </a:lnTo>
                  <a:lnTo>
                    <a:pt x="431" y="59"/>
                  </a:lnTo>
                  <a:lnTo>
                    <a:pt x="401" y="60"/>
                  </a:lnTo>
                  <a:lnTo>
                    <a:pt x="311" y="59"/>
                  </a:lnTo>
                  <a:lnTo>
                    <a:pt x="256" y="59"/>
                  </a:lnTo>
                  <a:lnTo>
                    <a:pt x="103" y="58"/>
                  </a:lnTo>
                  <a:lnTo>
                    <a:pt x="19" y="58"/>
                  </a:lnTo>
                  <a:lnTo>
                    <a:pt x="4" y="54"/>
                  </a:lnTo>
                  <a:lnTo>
                    <a:pt x="1" y="46"/>
                  </a:lnTo>
                  <a:lnTo>
                    <a:pt x="0" y="39"/>
                  </a:lnTo>
                  <a:lnTo>
                    <a:pt x="0" y="31"/>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grpSp>
      <p:grpSp>
        <p:nvGrpSpPr>
          <p:cNvPr id="1037" name="Group 18"/>
          <p:cNvGrpSpPr>
            <a:grpSpLocks/>
          </p:cNvGrpSpPr>
          <p:nvPr/>
        </p:nvGrpSpPr>
        <p:grpSpPr bwMode="auto">
          <a:xfrm>
            <a:off x="5646738" y="153988"/>
            <a:ext cx="3435350" cy="552450"/>
            <a:chOff x="3557" y="97"/>
            <a:chExt cx="2164" cy="348"/>
          </a:xfrm>
        </p:grpSpPr>
        <p:sp>
          <p:nvSpPr>
            <p:cNvPr id="1041" name="Freeform 19"/>
            <p:cNvSpPr>
              <a:spLocks/>
            </p:cNvSpPr>
            <p:nvPr/>
          </p:nvSpPr>
          <p:spPr bwMode="auto">
            <a:xfrm>
              <a:off x="3557" y="97"/>
              <a:ext cx="2164" cy="284"/>
            </a:xfrm>
            <a:custGeom>
              <a:avLst/>
              <a:gdLst>
                <a:gd name="T0" fmla="*/ 29 w 2164"/>
                <a:gd name="T1" fmla="*/ 4 h 284"/>
                <a:gd name="T2" fmla="*/ 46 w 2164"/>
                <a:gd name="T3" fmla="*/ 0 h 284"/>
                <a:gd name="T4" fmla="*/ 2096 w 2164"/>
                <a:gd name="T5" fmla="*/ 0 h 284"/>
                <a:gd name="T6" fmla="*/ 2120 w 2164"/>
                <a:gd name="T7" fmla="*/ 3 h 284"/>
                <a:gd name="T8" fmla="*/ 2137 w 2164"/>
                <a:gd name="T9" fmla="*/ 10 h 284"/>
                <a:gd name="T10" fmla="*/ 2152 w 2164"/>
                <a:gd name="T11" fmla="*/ 28 h 284"/>
                <a:gd name="T12" fmla="*/ 2160 w 2164"/>
                <a:gd name="T13" fmla="*/ 49 h 284"/>
                <a:gd name="T14" fmla="*/ 2163 w 2164"/>
                <a:gd name="T15" fmla="*/ 73 h 284"/>
                <a:gd name="T16" fmla="*/ 2163 w 2164"/>
                <a:gd name="T17" fmla="*/ 283 h 284"/>
                <a:gd name="T18" fmla="*/ 81 w 2164"/>
                <a:gd name="T19" fmla="*/ 283 h 284"/>
                <a:gd name="T20" fmla="*/ 0 w 2164"/>
                <a:gd name="T21" fmla="*/ 283 h 284"/>
                <a:gd name="T22" fmla="*/ 0 w 2164"/>
                <a:gd name="T23" fmla="*/ 87 h 284"/>
                <a:gd name="T24" fmla="*/ 1 w 2164"/>
                <a:gd name="T25" fmla="*/ 59 h 284"/>
                <a:gd name="T26" fmla="*/ 9 w 2164"/>
                <a:gd name="T27" fmla="*/ 31 h 284"/>
                <a:gd name="T28" fmla="*/ 16 w 2164"/>
                <a:gd name="T29" fmla="*/ 16 h 284"/>
                <a:gd name="T30" fmla="*/ 29 w 2164"/>
                <a:gd name="T31" fmla="*/ 4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4" h="284">
                  <a:moveTo>
                    <a:pt x="29" y="4"/>
                  </a:moveTo>
                  <a:lnTo>
                    <a:pt x="46" y="0"/>
                  </a:lnTo>
                  <a:lnTo>
                    <a:pt x="2096" y="0"/>
                  </a:lnTo>
                  <a:lnTo>
                    <a:pt x="2120" y="3"/>
                  </a:lnTo>
                  <a:lnTo>
                    <a:pt x="2137" y="10"/>
                  </a:lnTo>
                  <a:lnTo>
                    <a:pt x="2152" y="28"/>
                  </a:lnTo>
                  <a:lnTo>
                    <a:pt x="2160" y="49"/>
                  </a:lnTo>
                  <a:lnTo>
                    <a:pt x="2163" y="73"/>
                  </a:lnTo>
                  <a:lnTo>
                    <a:pt x="2163" y="283"/>
                  </a:lnTo>
                  <a:lnTo>
                    <a:pt x="81" y="283"/>
                  </a:lnTo>
                  <a:lnTo>
                    <a:pt x="0" y="283"/>
                  </a:lnTo>
                  <a:lnTo>
                    <a:pt x="0" y="87"/>
                  </a:lnTo>
                  <a:lnTo>
                    <a:pt x="1" y="59"/>
                  </a:lnTo>
                  <a:lnTo>
                    <a:pt x="9" y="31"/>
                  </a:lnTo>
                  <a:lnTo>
                    <a:pt x="16" y="16"/>
                  </a:lnTo>
                  <a:lnTo>
                    <a:pt x="29" y="4"/>
                  </a:lnTo>
                </a:path>
              </a:pathLst>
            </a:custGeom>
            <a:gradFill rotWithShape="0">
              <a:gsLst>
                <a:gs pos="0">
                  <a:srgbClr val="00CCFF"/>
                </a:gs>
                <a:gs pos="100000">
                  <a:srgbClr val="FFFFFF"/>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42" name="Freeform 20"/>
            <p:cNvSpPr>
              <a:spLocks/>
            </p:cNvSpPr>
            <p:nvPr/>
          </p:nvSpPr>
          <p:spPr bwMode="auto">
            <a:xfrm>
              <a:off x="3557" y="278"/>
              <a:ext cx="2164" cy="123"/>
            </a:xfrm>
            <a:custGeom>
              <a:avLst/>
              <a:gdLst>
                <a:gd name="T0" fmla="*/ 105 w 2164"/>
                <a:gd name="T1" fmla="*/ 42 h 123"/>
                <a:gd name="T2" fmla="*/ 170 w 2164"/>
                <a:gd name="T3" fmla="*/ 42 h 123"/>
                <a:gd name="T4" fmla="*/ 221 w 2164"/>
                <a:gd name="T5" fmla="*/ 63 h 123"/>
                <a:gd name="T6" fmla="*/ 305 w 2164"/>
                <a:gd name="T7" fmla="*/ 50 h 123"/>
                <a:gd name="T8" fmla="*/ 400 w 2164"/>
                <a:gd name="T9" fmla="*/ 44 h 123"/>
                <a:gd name="T10" fmla="*/ 466 w 2164"/>
                <a:gd name="T11" fmla="*/ 57 h 123"/>
                <a:gd name="T12" fmla="*/ 538 w 2164"/>
                <a:gd name="T13" fmla="*/ 50 h 123"/>
                <a:gd name="T14" fmla="*/ 654 w 2164"/>
                <a:gd name="T15" fmla="*/ 54 h 123"/>
                <a:gd name="T16" fmla="*/ 728 w 2164"/>
                <a:gd name="T17" fmla="*/ 63 h 123"/>
                <a:gd name="T18" fmla="*/ 815 w 2164"/>
                <a:gd name="T19" fmla="*/ 38 h 123"/>
                <a:gd name="T20" fmla="*/ 880 w 2164"/>
                <a:gd name="T21" fmla="*/ 60 h 123"/>
                <a:gd name="T22" fmla="*/ 968 w 2164"/>
                <a:gd name="T23" fmla="*/ 56 h 123"/>
                <a:gd name="T24" fmla="*/ 1013 w 2164"/>
                <a:gd name="T25" fmla="*/ 60 h 123"/>
                <a:gd name="T26" fmla="*/ 1053 w 2164"/>
                <a:gd name="T27" fmla="*/ 38 h 123"/>
                <a:gd name="T28" fmla="*/ 1105 w 2164"/>
                <a:gd name="T29" fmla="*/ 22 h 123"/>
                <a:gd name="T30" fmla="*/ 1167 w 2164"/>
                <a:gd name="T31" fmla="*/ 21 h 123"/>
                <a:gd name="T32" fmla="*/ 1218 w 2164"/>
                <a:gd name="T33" fmla="*/ 14 h 123"/>
                <a:gd name="T34" fmla="*/ 1265 w 2164"/>
                <a:gd name="T35" fmla="*/ 32 h 123"/>
                <a:gd name="T36" fmla="*/ 1316 w 2164"/>
                <a:gd name="T37" fmla="*/ 44 h 123"/>
                <a:gd name="T38" fmla="*/ 1399 w 2164"/>
                <a:gd name="T39" fmla="*/ 35 h 123"/>
                <a:gd name="T40" fmla="*/ 1436 w 2164"/>
                <a:gd name="T41" fmla="*/ 59 h 123"/>
                <a:gd name="T42" fmla="*/ 1493 w 2164"/>
                <a:gd name="T43" fmla="*/ 63 h 123"/>
                <a:gd name="T44" fmla="*/ 1589 w 2164"/>
                <a:gd name="T45" fmla="*/ 63 h 123"/>
                <a:gd name="T46" fmla="*/ 1647 w 2164"/>
                <a:gd name="T47" fmla="*/ 52 h 123"/>
                <a:gd name="T48" fmla="*/ 1691 w 2164"/>
                <a:gd name="T49" fmla="*/ 57 h 123"/>
                <a:gd name="T50" fmla="*/ 1743 w 2164"/>
                <a:gd name="T51" fmla="*/ 38 h 123"/>
                <a:gd name="T52" fmla="*/ 1817 w 2164"/>
                <a:gd name="T53" fmla="*/ 35 h 123"/>
                <a:gd name="T54" fmla="*/ 1878 w 2164"/>
                <a:gd name="T55" fmla="*/ 14 h 123"/>
                <a:gd name="T56" fmla="*/ 1926 w 2164"/>
                <a:gd name="T57" fmla="*/ 10 h 123"/>
                <a:gd name="T58" fmla="*/ 1988 w 2164"/>
                <a:gd name="T59" fmla="*/ 18 h 123"/>
                <a:gd name="T60" fmla="*/ 2042 w 2164"/>
                <a:gd name="T61" fmla="*/ 1 h 123"/>
                <a:gd name="T62" fmla="*/ 2093 w 2164"/>
                <a:gd name="T63" fmla="*/ 32 h 123"/>
                <a:gd name="T64" fmla="*/ 2150 w 2164"/>
                <a:gd name="T65" fmla="*/ 16 h 123"/>
                <a:gd name="T66" fmla="*/ 2163 w 2164"/>
                <a:gd name="T67" fmla="*/ 122 h 123"/>
                <a:gd name="T68" fmla="*/ 893 w 2164"/>
                <a:gd name="T69" fmla="*/ 99 h 123"/>
                <a:gd name="T70" fmla="*/ 0 w 2164"/>
                <a:gd name="T71" fmla="*/ 19 h 123"/>
                <a:gd name="T72" fmla="*/ 32 w 2164"/>
                <a:gd name="T73" fmla="*/ 33 h 123"/>
                <a:gd name="T74" fmla="*/ 75 w 2164"/>
                <a:gd name="T75" fmla="*/ 38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4" h="123">
                  <a:moveTo>
                    <a:pt x="75" y="38"/>
                  </a:moveTo>
                  <a:lnTo>
                    <a:pt x="105" y="42"/>
                  </a:lnTo>
                  <a:lnTo>
                    <a:pt x="138" y="38"/>
                  </a:lnTo>
                  <a:lnTo>
                    <a:pt x="170" y="42"/>
                  </a:lnTo>
                  <a:lnTo>
                    <a:pt x="195" y="53"/>
                  </a:lnTo>
                  <a:lnTo>
                    <a:pt x="221" y="63"/>
                  </a:lnTo>
                  <a:lnTo>
                    <a:pt x="266" y="54"/>
                  </a:lnTo>
                  <a:lnTo>
                    <a:pt x="305" y="50"/>
                  </a:lnTo>
                  <a:lnTo>
                    <a:pt x="360" y="50"/>
                  </a:lnTo>
                  <a:lnTo>
                    <a:pt x="400" y="44"/>
                  </a:lnTo>
                  <a:lnTo>
                    <a:pt x="435" y="50"/>
                  </a:lnTo>
                  <a:lnTo>
                    <a:pt x="466" y="57"/>
                  </a:lnTo>
                  <a:lnTo>
                    <a:pt x="494" y="59"/>
                  </a:lnTo>
                  <a:lnTo>
                    <a:pt x="538" y="50"/>
                  </a:lnTo>
                  <a:lnTo>
                    <a:pt x="586" y="50"/>
                  </a:lnTo>
                  <a:lnTo>
                    <a:pt x="654" y="54"/>
                  </a:lnTo>
                  <a:lnTo>
                    <a:pt x="683" y="65"/>
                  </a:lnTo>
                  <a:lnTo>
                    <a:pt x="728" y="63"/>
                  </a:lnTo>
                  <a:lnTo>
                    <a:pt x="773" y="44"/>
                  </a:lnTo>
                  <a:lnTo>
                    <a:pt x="815" y="38"/>
                  </a:lnTo>
                  <a:lnTo>
                    <a:pt x="844" y="44"/>
                  </a:lnTo>
                  <a:lnTo>
                    <a:pt x="880" y="60"/>
                  </a:lnTo>
                  <a:lnTo>
                    <a:pt x="921" y="66"/>
                  </a:lnTo>
                  <a:lnTo>
                    <a:pt x="968" y="56"/>
                  </a:lnTo>
                  <a:lnTo>
                    <a:pt x="989" y="52"/>
                  </a:lnTo>
                  <a:lnTo>
                    <a:pt x="1013" y="60"/>
                  </a:lnTo>
                  <a:lnTo>
                    <a:pt x="1032" y="50"/>
                  </a:lnTo>
                  <a:lnTo>
                    <a:pt x="1053" y="38"/>
                  </a:lnTo>
                  <a:lnTo>
                    <a:pt x="1078" y="26"/>
                  </a:lnTo>
                  <a:lnTo>
                    <a:pt x="1105" y="22"/>
                  </a:lnTo>
                  <a:lnTo>
                    <a:pt x="1136" y="26"/>
                  </a:lnTo>
                  <a:lnTo>
                    <a:pt x="1167" y="21"/>
                  </a:lnTo>
                  <a:lnTo>
                    <a:pt x="1198" y="14"/>
                  </a:lnTo>
                  <a:lnTo>
                    <a:pt x="1218" y="14"/>
                  </a:lnTo>
                  <a:lnTo>
                    <a:pt x="1237" y="16"/>
                  </a:lnTo>
                  <a:lnTo>
                    <a:pt x="1265" y="32"/>
                  </a:lnTo>
                  <a:lnTo>
                    <a:pt x="1293" y="29"/>
                  </a:lnTo>
                  <a:lnTo>
                    <a:pt x="1316" y="44"/>
                  </a:lnTo>
                  <a:lnTo>
                    <a:pt x="1361" y="44"/>
                  </a:lnTo>
                  <a:lnTo>
                    <a:pt x="1399" y="35"/>
                  </a:lnTo>
                  <a:lnTo>
                    <a:pt x="1417" y="47"/>
                  </a:lnTo>
                  <a:lnTo>
                    <a:pt x="1436" y="59"/>
                  </a:lnTo>
                  <a:lnTo>
                    <a:pt x="1462" y="56"/>
                  </a:lnTo>
                  <a:lnTo>
                    <a:pt x="1493" y="63"/>
                  </a:lnTo>
                  <a:lnTo>
                    <a:pt x="1526" y="56"/>
                  </a:lnTo>
                  <a:lnTo>
                    <a:pt x="1589" y="63"/>
                  </a:lnTo>
                  <a:lnTo>
                    <a:pt x="1616" y="69"/>
                  </a:lnTo>
                  <a:lnTo>
                    <a:pt x="1647" y="52"/>
                  </a:lnTo>
                  <a:lnTo>
                    <a:pt x="1667" y="51"/>
                  </a:lnTo>
                  <a:lnTo>
                    <a:pt x="1691" y="57"/>
                  </a:lnTo>
                  <a:lnTo>
                    <a:pt x="1714" y="54"/>
                  </a:lnTo>
                  <a:lnTo>
                    <a:pt x="1743" y="38"/>
                  </a:lnTo>
                  <a:lnTo>
                    <a:pt x="1793" y="33"/>
                  </a:lnTo>
                  <a:lnTo>
                    <a:pt x="1817" y="35"/>
                  </a:lnTo>
                  <a:lnTo>
                    <a:pt x="1842" y="35"/>
                  </a:lnTo>
                  <a:lnTo>
                    <a:pt x="1878" y="14"/>
                  </a:lnTo>
                  <a:lnTo>
                    <a:pt x="1899" y="6"/>
                  </a:lnTo>
                  <a:lnTo>
                    <a:pt x="1926" y="10"/>
                  </a:lnTo>
                  <a:lnTo>
                    <a:pt x="1957" y="32"/>
                  </a:lnTo>
                  <a:lnTo>
                    <a:pt x="1988" y="18"/>
                  </a:lnTo>
                  <a:lnTo>
                    <a:pt x="2017" y="0"/>
                  </a:lnTo>
                  <a:lnTo>
                    <a:pt x="2042" y="1"/>
                  </a:lnTo>
                  <a:lnTo>
                    <a:pt x="2071" y="38"/>
                  </a:lnTo>
                  <a:lnTo>
                    <a:pt x="2093" y="32"/>
                  </a:lnTo>
                  <a:lnTo>
                    <a:pt x="2125" y="16"/>
                  </a:lnTo>
                  <a:lnTo>
                    <a:pt x="2150" y="16"/>
                  </a:lnTo>
                  <a:lnTo>
                    <a:pt x="2163" y="28"/>
                  </a:lnTo>
                  <a:lnTo>
                    <a:pt x="2163" y="122"/>
                  </a:lnTo>
                  <a:lnTo>
                    <a:pt x="909" y="95"/>
                  </a:lnTo>
                  <a:lnTo>
                    <a:pt x="893" y="99"/>
                  </a:lnTo>
                  <a:lnTo>
                    <a:pt x="0" y="88"/>
                  </a:lnTo>
                  <a:lnTo>
                    <a:pt x="0" y="19"/>
                  </a:lnTo>
                  <a:lnTo>
                    <a:pt x="13" y="29"/>
                  </a:lnTo>
                  <a:lnTo>
                    <a:pt x="32" y="33"/>
                  </a:lnTo>
                  <a:lnTo>
                    <a:pt x="56" y="34"/>
                  </a:lnTo>
                  <a:lnTo>
                    <a:pt x="75" y="38"/>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43" name="Freeform 21"/>
            <p:cNvSpPr>
              <a:spLocks/>
            </p:cNvSpPr>
            <p:nvPr/>
          </p:nvSpPr>
          <p:spPr bwMode="auto">
            <a:xfrm>
              <a:off x="3557" y="320"/>
              <a:ext cx="2164" cy="125"/>
            </a:xfrm>
            <a:custGeom>
              <a:avLst/>
              <a:gdLst>
                <a:gd name="T0" fmla="*/ 46 w 2164"/>
                <a:gd name="T1" fmla="*/ 123 h 125"/>
                <a:gd name="T2" fmla="*/ 2096 w 2164"/>
                <a:gd name="T3" fmla="*/ 124 h 125"/>
                <a:gd name="T4" fmla="*/ 2137 w 2164"/>
                <a:gd name="T5" fmla="*/ 120 h 125"/>
                <a:gd name="T6" fmla="*/ 2160 w 2164"/>
                <a:gd name="T7" fmla="*/ 104 h 125"/>
                <a:gd name="T8" fmla="*/ 2163 w 2164"/>
                <a:gd name="T9" fmla="*/ 14 h 125"/>
                <a:gd name="T10" fmla="*/ 2134 w 2164"/>
                <a:gd name="T11" fmla="*/ 4 h 125"/>
                <a:gd name="T12" fmla="*/ 2118 w 2164"/>
                <a:gd name="T13" fmla="*/ 34 h 125"/>
                <a:gd name="T14" fmla="*/ 2097 w 2164"/>
                <a:gd name="T15" fmla="*/ 31 h 125"/>
                <a:gd name="T16" fmla="*/ 2054 w 2164"/>
                <a:gd name="T17" fmla="*/ 17 h 125"/>
                <a:gd name="T18" fmla="*/ 1998 w 2164"/>
                <a:gd name="T19" fmla="*/ 21 h 125"/>
                <a:gd name="T20" fmla="*/ 1951 w 2164"/>
                <a:gd name="T21" fmla="*/ 25 h 125"/>
                <a:gd name="T22" fmla="*/ 1910 w 2164"/>
                <a:gd name="T23" fmla="*/ 17 h 125"/>
                <a:gd name="T24" fmla="*/ 1868 w 2164"/>
                <a:gd name="T25" fmla="*/ 27 h 125"/>
                <a:gd name="T26" fmla="*/ 1841 w 2164"/>
                <a:gd name="T27" fmla="*/ 33 h 125"/>
                <a:gd name="T28" fmla="*/ 1776 w 2164"/>
                <a:gd name="T29" fmla="*/ 28 h 125"/>
                <a:gd name="T30" fmla="*/ 1716 w 2164"/>
                <a:gd name="T31" fmla="*/ 24 h 125"/>
                <a:gd name="T32" fmla="*/ 1644 w 2164"/>
                <a:gd name="T33" fmla="*/ 54 h 125"/>
                <a:gd name="T34" fmla="*/ 1589 w 2164"/>
                <a:gd name="T35" fmla="*/ 38 h 125"/>
                <a:gd name="T36" fmla="*/ 1524 w 2164"/>
                <a:gd name="T37" fmla="*/ 37 h 125"/>
                <a:gd name="T38" fmla="*/ 1417 w 2164"/>
                <a:gd name="T39" fmla="*/ 36 h 125"/>
                <a:gd name="T40" fmla="*/ 1367 w 2164"/>
                <a:gd name="T41" fmla="*/ 33 h 125"/>
                <a:gd name="T42" fmla="*/ 1327 w 2164"/>
                <a:gd name="T43" fmla="*/ 24 h 125"/>
                <a:gd name="T44" fmla="*/ 1237 w 2164"/>
                <a:gd name="T45" fmla="*/ 43 h 125"/>
                <a:gd name="T46" fmla="*/ 1159 w 2164"/>
                <a:gd name="T47" fmla="*/ 33 h 125"/>
                <a:gd name="T48" fmla="*/ 1065 w 2164"/>
                <a:gd name="T49" fmla="*/ 38 h 125"/>
                <a:gd name="T50" fmla="*/ 988 w 2164"/>
                <a:gd name="T51" fmla="*/ 38 h 125"/>
                <a:gd name="T52" fmla="*/ 897 w 2164"/>
                <a:gd name="T53" fmla="*/ 51 h 125"/>
                <a:gd name="T54" fmla="*/ 801 w 2164"/>
                <a:gd name="T55" fmla="*/ 45 h 125"/>
                <a:gd name="T56" fmla="*/ 692 w 2164"/>
                <a:gd name="T57" fmla="*/ 46 h 125"/>
                <a:gd name="T58" fmla="*/ 575 w 2164"/>
                <a:gd name="T59" fmla="*/ 33 h 125"/>
                <a:gd name="T60" fmla="*/ 454 w 2164"/>
                <a:gd name="T61" fmla="*/ 23 h 125"/>
                <a:gd name="T62" fmla="*/ 371 w 2164"/>
                <a:gd name="T63" fmla="*/ 35 h 125"/>
                <a:gd name="T64" fmla="*/ 322 w 2164"/>
                <a:gd name="T65" fmla="*/ 31 h 125"/>
                <a:gd name="T66" fmla="*/ 252 w 2164"/>
                <a:gd name="T67" fmla="*/ 36 h 125"/>
                <a:gd name="T68" fmla="*/ 176 w 2164"/>
                <a:gd name="T69" fmla="*/ 35 h 125"/>
                <a:gd name="T70" fmla="*/ 99 w 2164"/>
                <a:gd name="T71" fmla="*/ 43 h 125"/>
                <a:gd name="T72" fmla="*/ 20 w 2164"/>
                <a:gd name="T73" fmla="*/ 37 h 125"/>
                <a:gd name="T74" fmla="*/ 2 w 2164"/>
                <a:gd name="T75" fmla="*/ 73 h 125"/>
                <a:gd name="T76" fmla="*/ 16 w 2164"/>
                <a:gd name="T77" fmla="*/ 116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4" h="125">
                  <a:moveTo>
                    <a:pt x="29" y="120"/>
                  </a:moveTo>
                  <a:lnTo>
                    <a:pt x="46" y="123"/>
                  </a:lnTo>
                  <a:lnTo>
                    <a:pt x="66" y="124"/>
                  </a:lnTo>
                  <a:lnTo>
                    <a:pt x="2096" y="124"/>
                  </a:lnTo>
                  <a:lnTo>
                    <a:pt x="2120" y="122"/>
                  </a:lnTo>
                  <a:lnTo>
                    <a:pt x="2137" y="120"/>
                  </a:lnTo>
                  <a:lnTo>
                    <a:pt x="2152" y="113"/>
                  </a:lnTo>
                  <a:lnTo>
                    <a:pt x="2160" y="104"/>
                  </a:lnTo>
                  <a:lnTo>
                    <a:pt x="2163" y="95"/>
                  </a:lnTo>
                  <a:lnTo>
                    <a:pt x="2163" y="14"/>
                  </a:lnTo>
                  <a:lnTo>
                    <a:pt x="2144" y="0"/>
                  </a:lnTo>
                  <a:lnTo>
                    <a:pt x="2134" y="4"/>
                  </a:lnTo>
                  <a:lnTo>
                    <a:pt x="2125" y="18"/>
                  </a:lnTo>
                  <a:lnTo>
                    <a:pt x="2118" y="34"/>
                  </a:lnTo>
                  <a:lnTo>
                    <a:pt x="2109" y="33"/>
                  </a:lnTo>
                  <a:lnTo>
                    <a:pt x="2097" y="31"/>
                  </a:lnTo>
                  <a:lnTo>
                    <a:pt x="2071" y="23"/>
                  </a:lnTo>
                  <a:lnTo>
                    <a:pt x="2054" y="17"/>
                  </a:lnTo>
                  <a:lnTo>
                    <a:pt x="2027" y="14"/>
                  </a:lnTo>
                  <a:lnTo>
                    <a:pt x="1998" y="21"/>
                  </a:lnTo>
                  <a:lnTo>
                    <a:pt x="1970" y="33"/>
                  </a:lnTo>
                  <a:lnTo>
                    <a:pt x="1951" y="25"/>
                  </a:lnTo>
                  <a:lnTo>
                    <a:pt x="1934" y="23"/>
                  </a:lnTo>
                  <a:lnTo>
                    <a:pt x="1910" y="17"/>
                  </a:lnTo>
                  <a:lnTo>
                    <a:pt x="1885" y="19"/>
                  </a:lnTo>
                  <a:lnTo>
                    <a:pt x="1868" y="27"/>
                  </a:lnTo>
                  <a:lnTo>
                    <a:pt x="1861" y="37"/>
                  </a:lnTo>
                  <a:lnTo>
                    <a:pt x="1841" y="33"/>
                  </a:lnTo>
                  <a:lnTo>
                    <a:pt x="1813" y="33"/>
                  </a:lnTo>
                  <a:lnTo>
                    <a:pt x="1776" y="28"/>
                  </a:lnTo>
                  <a:lnTo>
                    <a:pt x="1744" y="37"/>
                  </a:lnTo>
                  <a:lnTo>
                    <a:pt x="1716" y="24"/>
                  </a:lnTo>
                  <a:lnTo>
                    <a:pt x="1679" y="33"/>
                  </a:lnTo>
                  <a:lnTo>
                    <a:pt x="1644" y="54"/>
                  </a:lnTo>
                  <a:lnTo>
                    <a:pt x="1614" y="46"/>
                  </a:lnTo>
                  <a:lnTo>
                    <a:pt x="1589" y="38"/>
                  </a:lnTo>
                  <a:lnTo>
                    <a:pt x="1560" y="34"/>
                  </a:lnTo>
                  <a:lnTo>
                    <a:pt x="1524" y="37"/>
                  </a:lnTo>
                  <a:lnTo>
                    <a:pt x="1467" y="44"/>
                  </a:lnTo>
                  <a:lnTo>
                    <a:pt x="1417" y="36"/>
                  </a:lnTo>
                  <a:lnTo>
                    <a:pt x="1395" y="40"/>
                  </a:lnTo>
                  <a:lnTo>
                    <a:pt x="1367" y="33"/>
                  </a:lnTo>
                  <a:lnTo>
                    <a:pt x="1348" y="25"/>
                  </a:lnTo>
                  <a:lnTo>
                    <a:pt x="1327" y="24"/>
                  </a:lnTo>
                  <a:lnTo>
                    <a:pt x="1287" y="28"/>
                  </a:lnTo>
                  <a:lnTo>
                    <a:pt x="1237" y="43"/>
                  </a:lnTo>
                  <a:lnTo>
                    <a:pt x="1194" y="30"/>
                  </a:lnTo>
                  <a:lnTo>
                    <a:pt x="1159" y="33"/>
                  </a:lnTo>
                  <a:lnTo>
                    <a:pt x="1125" y="51"/>
                  </a:lnTo>
                  <a:lnTo>
                    <a:pt x="1065" y="38"/>
                  </a:lnTo>
                  <a:lnTo>
                    <a:pt x="1019" y="45"/>
                  </a:lnTo>
                  <a:lnTo>
                    <a:pt x="988" y="38"/>
                  </a:lnTo>
                  <a:lnTo>
                    <a:pt x="943" y="42"/>
                  </a:lnTo>
                  <a:lnTo>
                    <a:pt x="897" y="51"/>
                  </a:lnTo>
                  <a:lnTo>
                    <a:pt x="866" y="48"/>
                  </a:lnTo>
                  <a:lnTo>
                    <a:pt x="801" y="45"/>
                  </a:lnTo>
                  <a:lnTo>
                    <a:pt x="760" y="51"/>
                  </a:lnTo>
                  <a:lnTo>
                    <a:pt x="692" y="46"/>
                  </a:lnTo>
                  <a:lnTo>
                    <a:pt x="636" y="42"/>
                  </a:lnTo>
                  <a:lnTo>
                    <a:pt x="575" y="33"/>
                  </a:lnTo>
                  <a:lnTo>
                    <a:pt x="518" y="42"/>
                  </a:lnTo>
                  <a:lnTo>
                    <a:pt x="454" y="23"/>
                  </a:lnTo>
                  <a:lnTo>
                    <a:pt x="404" y="24"/>
                  </a:lnTo>
                  <a:lnTo>
                    <a:pt x="371" y="35"/>
                  </a:lnTo>
                  <a:lnTo>
                    <a:pt x="349" y="26"/>
                  </a:lnTo>
                  <a:lnTo>
                    <a:pt x="322" y="31"/>
                  </a:lnTo>
                  <a:lnTo>
                    <a:pt x="287" y="33"/>
                  </a:lnTo>
                  <a:lnTo>
                    <a:pt x="252" y="36"/>
                  </a:lnTo>
                  <a:lnTo>
                    <a:pt x="211" y="44"/>
                  </a:lnTo>
                  <a:lnTo>
                    <a:pt x="176" y="35"/>
                  </a:lnTo>
                  <a:lnTo>
                    <a:pt x="143" y="39"/>
                  </a:lnTo>
                  <a:lnTo>
                    <a:pt x="99" y="43"/>
                  </a:lnTo>
                  <a:lnTo>
                    <a:pt x="71" y="39"/>
                  </a:lnTo>
                  <a:lnTo>
                    <a:pt x="20" y="37"/>
                  </a:lnTo>
                  <a:lnTo>
                    <a:pt x="0" y="46"/>
                  </a:lnTo>
                  <a:lnTo>
                    <a:pt x="2" y="73"/>
                  </a:lnTo>
                  <a:lnTo>
                    <a:pt x="5" y="96"/>
                  </a:lnTo>
                  <a:lnTo>
                    <a:pt x="16" y="116"/>
                  </a:lnTo>
                  <a:lnTo>
                    <a:pt x="29" y="120"/>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44" name="Freeform 22"/>
            <p:cNvSpPr>
              <a:spLocks/>
            </p:cNvSpPr>
            <p:nvPr/>
          </p:nvSpPr>
          <p:spPr bwMode="auto">
            <a:xfrm>
              <a:off x="3570" y="104"/>
              <a:ext cx="2129" cy="162"/>
            </a:xfrm>
            <a:custGeom>
              <a:avLst/>
              <a:gdLst>
                <a:gd name="T0" fmla="*/ 0 w 2129"/>
                <a:gd name="T1" fmla="*/ 122 h 162"/>
                <a:gd name="T2" fmla="*/ 5 w 2129"/>
                <a:gd name="T3" fmla="*/ 129 h 162"/>
                <a:gd name="T4" fmla="*/ 9 w 2129"/>
                <a:gd name="T5" fmla="*/ 58 h 162"/>
                <a:gd name="T6" fmla="*/ 28 w 2129"/>
                <a:gd name="T7" fmla="*/ 29 h 162"/>
                <a:gd name="T8" fmla="*/ 101 w 2129"/>
                <a:gd name="T9" fmla="*/ 25 h 162"/>
                <a:gd name="T10" fmla="*/ 243 w 2129"/>
                <a:gd name="T11" fmla="*/ 29 h 162"/>
                <a:gd name="T12" fmla="*/ 378 w 2129"/>
                <a:gd name="T13" fmla="*/ 28 h 162"/>
                <a:gd name="T14" fmla="*/ 537 w 2129"/>
                <a:gd name="T15" fmla="*/ 29 h 162"/>
                <a:gd name="T16" fmla="*/ 645 w 2129"/>
                <a:gd name="T17" fmla="*/ 25 h 162"/>
                <a:gd name="T18" fmla="*/ 735 w 2129"/>
                <a:gd name="T19" fmla="*/ 25 h 162"/>
                <a:gd name="T20" fmla="*/ 870 w 2129"/>
                <a:gd name="T21" fmla="*/ 33 h 162"/>
                <a:gd name="T22" fmla="*/ 968 w 2129"/>
                <a:gd name="T23" fmla="*/ 35 h 162"/>
                <a:gd name="T24" fmla="*/ 1079 w 2129"/>
                <a:gd name="T25" fmla="*/ 29 h 162"/>
                <a:gd name="T26" fmla="*/ 1212 w 2129"/>
                <a:gd name="T27" fmla="*/ 40 h 162"/>
                <a:gd name="T28" fmla="*/ 1316 w 2129"/>
                <a:gd name="T29" fmla="*/ 37 h 162"/>
                <a:gd name="T30" fmla="*/ 1414 w 2129"/>
                <a:gd name="T31" fmla="*/ 32 h 162"/>
                <a:gd name="T32" fmla="*/ 1525 w 2129"/>
                <a:gd name="T33" fmla="*/ 36 h 162"/>
                <a:gd name="T34" fmla="*/ 1621 w 2129"/>
                <a:gd name="T35" fmla="*/ 32 h 162"/>
                <a:gd name="T36" fmla="*/ 1714 w 2129"/>
                <a:gd name="T37" fmla="*/ 29 h 162"/>
                <a:gd name="T38" fmla="*/ 1781 w 2129"/>
                <a:gd name="T39" fmla="*/ 32 h 162"/>
                <a:gd name="T40" fmla="*/ 1913 w 2129"/>
                <a:gd name="T41" fmla="*/ 25 h 162"/>
                <a:gd name="T42" fmla="*/ 2046 w 2129"/>
                <a:gd name="T43" fmla="*/ 33 h 162"/>
                <a:gd name="T44" fmla="*/ 2093 w 2129"/>
                <a:gd name="T45" fmla="*/ 47 h 162"/>
                <a:gd name="T46" fmla="*/ 2115 w 2129"/>
                <a:gd name="T47" fmla="*/ 68 h 162"/>
                <a:gd name="T48" fmla="*/ 2128 w 2129"/>
                <a:gd name="T49" fmla="*/ 124 h 162"/>
                <a:gd name="T50" fmla="*/ 2128 w 2129"/>
                <a:gd name="T51" fmla="*/ 41 h 162"/>
                <a:gd name="T52" fmla="*/ 2120 w 2129"/>
                <a:gd name="T53" fmla="*/ 16 h 162"/>
                <a:gd name="T54" fmla="*/ 1974 w 2129"/>
                <a:gd name="T55" fmla="*/ 6 h 162"/>
                <a:gd name="T56" fmla="*/ 1855 w 2129"/>
                <a:gd name="T57" fmla="*/ 1 h 162"/>
                <a:gd name="T58" fmla="*/ 1774 w 2129"/>
                <a:gd name="T59" fmla="*/ 3 h 162"/>
                <a:gd name="T60" fmla="*/ 1658 w 2129"/>
                <a:gd name="T61" fmla="*/ 8 h 162"/>
                <a:gd name="T62" fmla="*/ 1453 w 2129"/>
                <a:gd name="T63" fmla="*/ 6 h 162"/>
                <a:gd name="T64" fmla="*/ 1311 w 2129"/>
                <a:gd name="T65" fmla="*/ 6 h 162"/>
                <a:gd name="T66" fmla="*/ 1212 w 2129"/>
                <a:gd name="T67" fmla="*/ 6 h 162"/>
                <a:gd name="T68" fmla="*/ 1135 w 2129"/>
                <a:gd name="T69" fmla="*/ 4 h 162"/>
                <a:gd name="T70" fmla="*/ 1000 w 2129"/>
                <a:gd name="T71" fmla="*/ 6 h 162"/>
                <a:gd name="T72" fmla="*/ 837 w 2129"/>
                <a:gd name="T73" fmla="*/ 6 h 162"/>
                <a:gd name="T74" fmla="*/ 652 w 2129"/>
                <a:gd name="T75" fmla="*/ 4 h 162"/>
                <a:gd name="T76" fmla="*/ 569 w 2129"/>
                <a:gd name="T77" fmla="*/ 2 h 162"/>
                <a:gd name="T78" fmla="*/ 431 w 2129"/>
                <a:gd name="T79" fmla="*/ 2 h 162"/>
                <a:gd name="T80" fmla="*/ 256 w 2129"/>
                <a:gd name="T81" fmla="*/ 2 h 162"/>
                <a:gd name="T82" fmla="*/ 107 w 2129"/>
                <a:gd name="T83" fmla="*/ 0 h 162"/>
                <a:gd name="T84" fmla="*/ 34 w 2129"/>
                <a:gd name="T85" fmla="*/ 1 h 162"/>
                <a:gd name="T86" fmla="*/ 5 w 2129"/>
                <a:gd name="T87" fmla="*/ 18 h 162"/>
                <a:gd name="T88" fmla="*/ 0 w 2129"/>
                <a:gd name="T89" fmla="*/ 56 h 1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9" h="162">
                  <a:moveTo>
                    <a:pt x="0" y="78"/>
                  </a:moveTo>
                  <a:lnTo>
                    <a:pt x="0" y="122"/>
                  </a:lnTo>
                  <a:lnTo>
                    <a:pt x="0" y="161"/>
                  </a:lnTo>
                  <a:lnTo>
                    <a:pt x="5" y="129"/>
                  </a:lnTo>
                  <a:lnTo>
                    <a:pt x="7" y="104"/>
                  </a:lnTo>
                  <a:lnTo>
                    <a:pt x="9" y="58"/>
                  </a:lnTo>
                  <a:lnTo>
                    <a:pt x="15" y="36"/>
                  </a:lnTo>
                  <a:lnTo>
                    <a:pt x="28" y="29"/>
                  </a:lnTo>
                  <a:lnTo>
                    <a:pt x="60" y="24"/>
                  </a:lnTo>
                  <a:lnTo>
                    <a:pt x="101" y="25"/>
                  </a:lnTo>
                  <a:lnTo>
                    <a:pt x="200" y="25"/>
                  </a:lnTo>
                  <a:lnTo>
                    <a:pt x="243" y="29"/>
                  </a:lnTo>
                  <a:lnTo>
                    <a:pt x="306" y="25"/>
                  </a:lnTo>
                  <a:lnTo>
                    <a:pt x="378" y="28"/>
                  </a:lnTo>
                  <a:lnTo>
                    <a:pt x="431" y="27"/>
                  </a:lnTo>
                  <a:lnTo>
                    <a:pt x="537" y="29"/>
                  </a:lnTo>
                  <a:lnTo>
                    <a:pt x="574" y="29"/>
                  </a:lnTo>
                  <a:lnTo>
                    <a:pt x="645" y="25"/>
                  </a:lnTo>
                  <a:lnTo>
                    <a:pt x="669" y="30"/>
                  </a:lnTo>
                  <a:lnTo>
                    <a:pt x="735" y="25"/>
                  </a:lnTo>
                  <a:lnTo>
                    <a:pt x="836" y="29"/>
                  </a:lnTo>
                  <a:lnTo>
                    <a:pt x="870" y="33"/>
                  </a:lnTo>
                  <a:lnTo>
                    <a:pt x="923" y="29"/>
                  </a:lnTo>
                  <a:lnTo>
                    <a:pt x="968" y="35"/>
                  </a:lnTo>
                  <a:lnTo>
                    <a:pt x="1006" y="35"/>
                  </a:lnTo>
                  <a:lnTo>
                    <a:pt x="1079" y="29"/>
                  </a:lnTo>
                  <a:lnTo>
                    <a:pt x="1149" y="33"/>
                  </a:lnTo>
                  <a:lnTo>
                    <a:pt x="1212" y="40"/>
                  </a:lnTo>
                  <a:lnTo>
                    <a:pt x="1231" y="41"/>
                  </a:lnTo>
                  <a:lnTo>
                    <a:pt x="1316" y="37"/>
                  </a:lnTo>
                  <a:lnTo>
                    <a:pt x="1395" y="34"/>
                  </a:lnTo>
                  <a:lnTo>
                    <a:pt x="1414" y="32"/>
                  </a:lnTo>
                  <a:lnTo>
                    <a:pt x="1443" y="33"/>
                  </a:lnTo>
                  <a:lnTo>
                    <a:pt x="1525" y="36"/>
                  </a:lnTo>
                  <a:lnTo>
                    <a:pt x="1588" y="30"/>
                  </a:lnTo>
                  <a:lnTo>
                    <a:pt x="1621" y="32"/>
                  </a:lnTo>
                  <a:lnTo>
                    <a:pt x="1671" y="33"/>
                  </a:lnTo>
                  <a:lnTo>
                    <a:pt x="1714" y="29"/>
                  </a:lnTo>
                  <a:lnTo>
                    <a:pt x="1742" y="25"/>
                  </a:lnTo>
                  <a:lnTo>
                    <a:pt x="1781" y="32"/>
                  </a:lnTo>
                  <a:lnTo>
                    <a:pt x="1860" y="34"/>
                  </a:lnTo>
                  <a:lnTo>
                    <a:pt x="1913" y="25"/>
                  </a:lnTo>
                  <a:lnTo>
                    <a:pt x="1990" y="33"/>
                  </a:lnTo>
                  <a:lnTo>
                    <a:pt x="2046" y="33"/>
                  </a:lnTo>
                  <a:lnTo>
                    <a:pt x="2075" y="33"/>
                  </a:lnTo>
                  <a:lnTo>
                    <a:pt x="2093" y="47"/>
                  </a:lnTo>
                  <a:lnTo>
                    <a:pt x="2105" y="54"/>
                  </a:lnTo>
                  <a:lnTo>
                    <a:pt x="2115" y="68"/>
                  </a:lnTo>
                  <a:lnTo>
                    <a:pt x="2122" y="92"/>
                  </a:lnTo>
                  <a:lnTo>
                    <a:pt x="2128" y="124"/>
                  </a:lnTo>
                  <a:lnTo>
                    <a:pt x="2128" y="58"/>
                  </a:lnTo>
                  <a:lnTo>
                    <a:pt x="2128" y="41"/>
                  </a:lnTo>
                  <a:lnTo>
                    <a:pt x="2125" y="30"/>
                  </a:lnTo>
                  <a:lnTo>
                    <a:pt x="2120" y="16"/>
                  </a:lnTo>
                  <a:lnTo>
                    <a:pt x="2089" y="7"/>
                  </a:lnTo>
                  <a:lnTo>
                    <a:pt x="1974" y="6"/>
                  </a:lnTo>
                  <a:lnTo>
                    <a:pt x="1946" y="1"/>
                  </a:lnTo>
                  <a:lnTo>
                    <a:pt x="1855" y="1"/>
                  </a:lnTo>
                  <a:lnTo>
                    <a:pt x="1829" y="3"/>
                  </a:lnTo>
                  <a:lnTo>
                    <a:pt x="1774" y="3"/>
                  </a:lnTo>
                  <a:lnTo>
                    <a:pt x="1733" y="2"/>
                  </a:lnTo>
                  <a:lnTo>
                    <a:pt x="1658" y="8"/>
                  </a:lnTo>
                  <a:lnTo>
                    <a:pt x="1501" y="3"/>
                  </a:lnTo>
                  <a:lnTo>
                    <a:pt x="1453" y="6"/>
                  </a:lnTo>
                  <a:lnTo>
                    <a:pt x="1366" y="10"/>
                  </a:lnTo>
                  <a:lnTo>
                    <a:pt x="1311" y="6"/>
                  </a:lnTo>
                  <a:lnTo>
                    <a:pt x="1256" y="6"/>
                  </a:lnTo>
                  <a:lnTo>
                    <a:pt x="1212" y="6"/>
                  </a:lnTo>
                  <a:lnTo>
                    <a:pt x="1164" y="9"/>
                  </a:lnTo>
                  <a:lnTo>
                    <a:pt x="1135" y="4"/>
                  </a:lnTo>
                  <a:lnTo>
                    <a:pt x="1031" y="6"/>
                  </a:lnTo>
                  <a:lnTo>
                    <a:pt x="1000" y="6"/>
                  </a:lnTo>
                  <a:lnTo>
                    <a:pt x="945" y="4"/>
                  </a:lnTo>
                  <a:lnTo>
                    <a:pt x="837" y="6"/>
                  </a:lnTo>
                  <a:lnTo>
                    <a:pt x="741" y="4"/>
                  </a:lnTo>
                  <a:lnTo>
                    <a:pt x="652" y="4"/>
                  </a:lnTo>
                  <a:lnTo>
                    <a:pt x="610" y="6"/>
                  </a:lnTo>
                  <a:lnTo>
                    <a:pt x="569" y="2"/>
                  </a:lnTo>
                  <a:lnTo>
                    <a:pt x="535" y="2"/>
                  </a:lnTo>
                  <a:lnTo>
                    <a:pt x="431" y="2"/>
                  </a:lnTo>
                  <a:lnTo>
                    <a:pt x="312" y="4"/>
                  </a:lnTo>
                  <a:lnTo>
                    <a:pt x="256" y="2"/>
                  </a:lnTo>
                  <a:lnTo>
                    <a:pt x="190" y="4"/>
                  </a:lnTo>
                  <a:lnTo>
                    <a:pt x="107" y="0"/>
                  </a:lnTo>
                  <a:lnTo>
                    <a:pt x="56" y="0"/>
                  </a:lnTo>
                  <a:lnTo>
                    <a:pt x="34" y="1"/>
                  </a:lnTo>
                  <a:lnTo>
                    <a:pt x="19" y="6"/>
                  </a:lnTo>
                  <a:lnTo>
                    <a:pt x="5" y="18"/>
                  </a:lnTo>
                  <a:lnTo>
                    <a:pt x="1" y="37"/>
                  </a:lnTo>
                  <a:lnTo>
                    <a:pt x="0" y="56"/>
                  </a:lnTo>
                  <a:lnTo>
                    <a:pt x="0" y="78"/>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45" name="Freeform 23"/>
            <p:cNvSpPr>
              <a:spLocks/>
            </p:cNvSpPr>
            <p:nvPr/>
          </p:nvSpPr>
          <p:spPr bwMode="auto">
            <a:xfrm>
              <a:off x="3574" y="363"/>
              <a:ext cx="2128" cy="65"/>
            </a:xfrm>
            <a:custGeom>
              <a:avLst/>
              <a:gdLst>
                <a:gd name="T0" fmla="*/ 0 w 2128"/>
                <a:gd name="T1" fmla="*/ 15 h 65"/>
                <a:gd name="T2" fmla="*/ 6 w 2128"/>
                <a:gd name="T3" fmla="*/ 12 h 65"/>
                <a:gd name="T4" fmla="*/ 8 w 2128"/>
                <a:gd name="T5" fmla="*/ 40 h 65"/>
                <a:gd name="T6" fmla="*/ 27 w 2128"/>
                <a:gd name="T7" fmla="*/ 52 h 65"/>
                <a:gd name="T8" fmla="*/ 59 w 2128"/>
                <a:gd name="T9" fmla="*/ 49 h 65"/>
                <a:gd name="T10" fmla="*/ 110 w 2128"/>
                <a:gd name="T11" fmla="*/ 49 h 65"/>
                <a:gd name="T12" fmla="*/ 162 w 2128"/>
                <a:gd name="T13" fmla="*/ 50 h 65"/>
                <a:gd name="T14" fmla="*/ 192 w 2128"/>
                <a:gd name="T15" fmla="*/ 51 h 65"/>
                <a:gd name="T16" fmla="*/ 248 w 2128"/>
                <a:gd name="T17" fmla="*/ 48 h 65"/>
                <a:gd name="T18" fmla="*/ 327 w 2128"/>
                <a:gd name="T19" fmla="*/ 51 h 65"/>
                <a:gd name="T20" fmla="*/ 413 w 2128"/>
                <a:gd name="T21" fmla="*/ 51 h 65"/>
                <a:gd name="T22" fmla="*/ 479 w 2128"/>
                <a:gd name="T23" fmla="*/ 53 h 65"/>
                <a:gd name="T24" fmla="*/ 517 w 2128"/>
                <a:gd name="T25" fmla="*/ 52 h 65"/>
                <a:gd name="T26" fmla="*/ 645 w 2128"/>
                <a:gd name="T27" fmla="*/ 53 h 65"/>
                <a:gd name="T28" fmla="*/ 725 w 2128"/>
                <a:gd name="T29" fmla="*/ 49 h 65"/>
                <a:gd name="T30" fmla="*/ 805 w 2128"/>
                <a:gd name="T31" fmla="*/ 50 h 65"/>
                <a:gd name="T32" fmla="*/ 869 w 2128"/>
                <a:gd name="T33" fmla="*/ 50 h 65"/>
                <a:gd name="T34" fmla="*/ 968 w 2128"/>
                <a:gd name="T35" fmla="*/ 49 h 65"/>
                <a:gd name="T36" fmla="*/ 1044 w 2128"/>
                <a:gd name="T37" fmla="*/ 46 h 65"/>
                <a:gd name="T38" fmla="*/ 1157 w 2128"/>
                <a:gd name="T39" fmla="*/ 47 h 65"/>
                <a:gd name="T40" fmla="*/ 1295 w 2128"/>
                <a:gd name="T41" fmla="*/ 49 h 65"/>
                <a:gd name="T42" fmla="*/ 1377 w 2128"/>
                <a:gd name="T43" fmla="*/ 46 h 65"/>
                <a:gd name="T44" fmla="*/ 1412 w 2128"/>
                <a:gd name="T45" fmla="*/ 51 h 65"/>
                <a:gd name="T46" fmla="*/ 1519 w 2128"/>
                <a:gd name="T47" fmla="*/ 51 h 65"/>
                <a:gd name="T48" fmla="*/ 1606 w 2128"/>
                <a:gd name="T49" fmla="*/ 51 h 65"/>
                <a:gd name="T50" fmla="*/ 1636 w 2128"/>
                <a:gd name="T51" fmla="*/ 48 h 65"/>
                <a:gd name="T52" fmla="*/ 1686 w 2128"/>
                <a:gd name="T53" fmla="*/ 51 h 65"/>
                <a:gd name="T54" fmla="*/ 1712 w 2128"/>
                <a:gd name="T55" fmla="*/ 52 h 65"/>
                <a:gd name="T56" fmla="*/ 1782 w 2128"/>
                <a:gd name="T57" fmla="*/ 51 h 65"/>
                <a:gd name="T58" fmla="*/ 1841 w 2128"/>
                <a:gd name="T59" fmla="*/ 50 h 65"/>
                <a:gd name="T60" fmla="*/ 1937 w 2128"/>
                <a:gd name="T61" fmla="*/ 48 h 65"/>
                <a:gd name="T62" fmla="*/ 2072 w 2128"/>
                <a:gd name="T63" fmla="*/ 47 h 65"/>
                <a:gd name="T64" fmla="*/ 2104 w 2128"/>
                <a:gd name="T65" fmla="*/ 42 h 65"/>
                <a:gd name="T66" fmla="*/ 2120 w 2128"/>
                <a:gd name="T67" fmla="*/ 27 h 65"/>
                <a:gd name="T68" fmla="*/ 2127 w 2128"/>
                <a:gd name="T69" fmla="*/ 40 h 65"/>
                <a:gd name="T70" fmla="*/ 2124 w 2128"/>
                <a:gd name="T71" fmla="*/ 51 h 65"/>
                <a:gd name="T72" fmla="*/ 2107 w 2128"/>
                <a:gd name="T73" fmla="*/ 61 h 65"/>
                <a:gd name="T74" fmla="*/ 1972 w 2128"/>
                <a:gd name="T75" fmla="*/ 61 h 65"/>
                <a:gd name="T76" fmla="*/ 1854 w 2128"/>
                <a:gd name="T77" fmla="*/ 63 h 65"/>
                <a:gd name="T78" fmla="*/ 1800 w 2128"/>
                <a:gd name="T79" fmla="*/ 64 h 65"/>
                <a:gd name="T80" fmla="*/ 1739 w 2128"/>
                <a:gd name="T81" fmla="*/ 64 h 65"/>
                <a:gd name="T82" fmla="*/ 1628 w 2128"/>
                <a:gd name="T83" fmla="*/ 60 h 65"/>
                <a:gd name="T84" fmla="*/ 1493 w 2128"/>
                <a:gd name="T85" fmla="*/ 59 h 65"/>
                <a:gd name="T86" fmla="*/ 1382 w 2128"/>
                <a:gd name="T87" fmla="*/ 61 h 65"/>
                <a:gd name="T88" fmla="*/ 1310 w 2128"/>
                <a:gd name="T89" fmla="*/ 61 h 65"/>
                <a:gd name="T90" fmla="*/ 1256 w 2128"/>
                <a:gd name="T91" fmla="*/ 61 h 65"/>
                <a:gd name="T92" fmla="*/ 1212 w 2128"/>
                <a:gd name="T93" fmla="*/ 62 h 65"/>
                <a:gd name="T94" fmla="*/ 1163 w 2128"/>
                <a:gd name="T95" fmla="*/ 60 h 65"/>
                <a:gd name="T96" fmla="*/ 1106 w 2128"/>
                <a:gd name="T97" fmla="*/ 63 h 65"/>
                <a:gd name="T98" fmla="*/ 1030 w 2128"/>
                <a:gd name="T99" fmla="*/ 62 h 65"/>
                <a:gd name="T100" fmla="*/ 971 w 2128"/>
                <a:gd name="T101" fmla="*/ 62 h 65"/>
                <a:gd name="T102" fmla="*/ 885 w 2128"/>
                <a:gd name="T103" fmla="*/ 64 h 65"/>
                <a:gd name="T104" fmla="*/ 784 w 2128"/>
                <a:gd name="T105" fmla="*/ 64 h 65"/>
                <a:gd name="T106" fmla="*/ 692 w 2128"/>
                <a:gd name="T107" fmla="*/ 64 h 65"/>
                <a:gd name="T108" fmla="*/ 609 w 2128"/>
                <a:gd name="T109" fmla="*/ 61 h 65"/>
                <a:gd name="T110" fmla="*/ 534 w 2128"/>
                <a:gd name="T111" fmla="*/ 62 h 65"/>
                <a:gd name="T112" fmla="*/ 401 w 2128"/>
                <a:gd name="T113" fmla="*/ 63 h 65"/>
                <a:gd name="T114" fmla="*/ 256 w 2128"/>
                <a:gd name="T115" fmla="*/ 62 h 65"/>
                <a:gd name="T116" fmla="*/ 19 w 2128"/>
                <a:gd name="T117" fmla="*/ 61 h 65"/>
                <a:gd name="T118" fmla="*/ 1 w 2128"/>
                <a:gd name="T119" fmla="*/ 49 h 65"/>
                <a:gd name="T120" fmla="*/ 0 w 2128"/>
                <a:gd name="T121" fmla="*/ 32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8" h="65">
                  <a:moveTo>
                    <a:pt x="0" y="32"/>
                  </a:moveTo>
                  <a:lnTo>
                    <a:pt x="0" y="15"/>
                  </a:lnTo>
                  <a:lnTo>
                    <a:pt x="0" y="0"/>
                  </a:lnTo>
                  <a:lnTo>
                    <a:pt x="6" y="12"/>
                  </a:lnTo>
                  <a:lnTo>
                    <a:pt x="7" y="22"/>
                  </a:lnTo>
                  <a:lnTo>
                    <a:pt x="8" y="40"/>
                  </a:lnTo>
                  <a:lnTo>
                    <a:pt x="15" y="49"/>
                  </a:lnTo>
                  <a:lnTo>
                    <a:pt x="27" y="52"/>
                  </a:lnTo>
                  <a:lnTo>
                    <a:pt x="40" y="50"/>
                  </a:lnTo>
                  <a:lnTo>
                    <a:pt x="59" y="49"/>
                  </a:lnTo>
                  <a:lnTo>
                    <a:pt x="91" y="48"/>
                  </a:lnTo>
                  <a:lnTo>
                    <a:pt x="110" y="49"/>
                  </a:lnTo>
                  <a:lnTo>
                    <a:pt x="127" y="49"/>
                  </a:lnTo>
                  <a:lnTo>
                    <a:pt x="162" y="50"/>
                  </a:lnTo>
                  <a:lnTo>
                    <a:pt x="175" y="51"/>
                  </a:lnTo>
                  <a:lnTo>
                    <a:pt x="192" y="51"/>
                  </a:lnTo>
                  <a:lnTo>
                    <a:pt x="219" y="49"/>
                  </a:lnTo>
                  <a:lnTo>
                    <a:pt x="248" y="48"/>
                  </a:lnTo>
                  <a:lnTo>
                    <a:pt x="284" y="48"/>
                  </a:lnTo>
                  <a:lnTo>
                    <a:pt x="327" y="51"/>
                  </a:lnTo>
                  <a:lnTo>
                    <a:pt x="383" y="53"/>
                  </a:lnTo>
                  <a:lnTo>
                    <a:pt x="413" y="51"/>
                  </a:lnTo>
                  <a:lnTo>
                    <a:pt x="431" y="53"/>
                  </a:lnTo>
                  <a:lnTo>
                    <a:pt x="479" y="53"/>
                  </a:lnTo>
                  <a:lnTo>
                    <a:pt x="496" y="50"/>
                  </a:lnTo>
                  <a:lnTo>
                    <a:pt x="517" y="52"/>
                  </a:lnTo>
                  <a:lnTo>
                    <a:pt x="574" y="52"/>
                  </a:lnTo>
                  <a:lnTo>
                    <a:pt x="645" y="53"/>
                  </a:lnTo>
                  <a:lnTo>
                    <a:pt x="669" y="51"/>
                  </a:lnTo>
                  <a:lnTo>
                    <a:pt x="725" y="49"/>
                  </a:lnTo>
                  <a:lnTo>
                    <a:pt x="762" y="48"/>
                  </a:lnTo>
                  <a:lnTo>
                    <a:pt x="805" y="50"/>
                  </a:lnTo>
                  <a:lnTo>
                    <a:pt x="835" y="52"/>
                  </a:lnTo>
                  <a:lnTo>
                    <a:pt x="869" y="50"/>
                  </a:lnTo>
                  <a:lnTo>
                    <a:pt x="929" y="52"/>
                  </a:lnTo>
                  <a:lnTo>
                    <a:pt x="968" y="49"/>
                  </a:lnTo>
                  <a:lnTo>
                    <a:pt x="1005" y="49"/>
                  </a:lnTo>
                  <a:lnTo>
                    <a:pt x="1044" y="46"/>
                  </a:lnTo>
                  <a:lnTo>
                    <a:pt x="1093" y="50"/>
                  </a:lnTo>
                  <a:lnTo>
                    <a:pt x="1157" y="47"/>
                  </a:lnTo>
                  <a:lnTo>
                    <a:pt x="1230" y="47"/>
                  </a:lnTo>
                  <a:lnTo>
                    <a:pt x="1295" y="49"/>
                  </a:lnTo>
                  <a:lnTo>
                    <a:pt x="1334" y="46"/>
                  </a:lnTo>
                  <a:lnTo>
                    <a:pt x="1377" y="46"/>
                  </a:lnTo>
                  <a:lnTo>
                    <a:pt x="1394" y="50"/>
                  </a:lnTo>
                  <a:lnTo>
                    <a:pt x="1412" y="51"/>
                  </a:lnTo>
                  <a:lnTo>
                    <a:pt x="1469" y="49"/>
                  </a:lnTo>
                  <a:lnTo>
                    <a:pt x="1519" y="51"/>
                  </a:lnTo>
                  <a:lnTo>
                    <a:pt x="1587" y="51"/>
                  </a:lnTo>
                  <a:lnTo>
                    <a:pt x="1606" y="51"/>
                  </a:lnTo>
                  <a:lnTo>
                    <a:pt x="1619" y="51"/>
                  </a:lnTo>
                  <a:lnTo>
                    <a:pt x="1636" y="48"/>
                  </a:lnTo>
                  <a:lnTo>
                    <a:pt x="1670" y="50"/>
                  </a:lnTo>
                  <a:lnTo>
                    <a:pt x="1686" y="51"/>
                  </a:lnTo>
                  <a:lnTo>
                    <a:pt x="1698" y="50"/>
                  </a:lnTo>
                  <a:lnTo>
                    <a:pt x="1712" y="52"/>
                  </a:lnTo>
                  <a:lnTo>
                    <a:pt x="1739" y="49"/>
                  </a:lnTo>
                  <a:lnTo>
                    <a:pt x="1782" y="51"/>
                  </a:lnTo>
                  <a:lnTo>
                    <a:pt x="1824" y="48"/>
                  </a:lnTo>
                  <a:lnTo>
                    <a:pt x="1841" y="50"/>
                  </a:lnTo>
                  <a:lnTo>
                    <a:pt x="1859" y="50"/>
                  </a:lnTo>
                  <a:lnTo>
                    <a:pt x="1937" y="48"/>
                  </a:lnTo>
                  <a:lnTo>
                    <a:pt x="2013" y="50"/>
                  </a:lnTo>
                  <a:lnTo>
                    <a:pt x="2072" y="47"/>
                  </a:lnTo>
                  <a:lnTo>
                    <a:pt x="2092" y="45"/>
                  </a:lnTo>
                  <a:lnTo>
                    <a:pt x="2104" y="42"/>
                  </a:lnTo>
                  <a:lnTo>
                    <a:pt x="2113" y="36"/>
                  </a:lnTo>
                  <a:lnTo>
                    <a:pt x="2120" y="27"/>
                  </a:lnTo>
                  <a:lnTo>
                    <a:pt x="2127" y="14"/>
                  </a:lnTo>
                  <a:lnTo>
                    <a:pt x="2127" y="40"/>
                  </a:lnTo>
                  <a:lnTo>
                    <a:pt x="2127" y="47"/>
                  </a:lnTo>
                  <a:lnTo>
                    <a:pt x="2124" y="51"/>
                  </a:lnTo>
                  <a:lnTo>
                    <a:pt x="2118" y="57"/>
                  </a:lnTo>
                  <a:lnTo>
                    <a:pt x="2107" y="61"/>
                  </a:lnTo>
                  <a:lnTo>
                    <a:pt x="2029" y="64"/>
                  </a:lnTo>
                  <a:lnTo>
                    <a:pt x="1972" y="61"/>
                  </a:lnTo>
                  <a:lnTo>
                    <a:pt x="1945" y="63"/>
                  </a:lnTo>
                  <a:lnTo>
                    <a:pt x="1854" y="63"/>
                  </a:lnTo>
                  <a:lnTo>
                    <a:pt x="1828" y="62"/>
                  </a:lnTo>
                  <a:lnTo>
                    <a:pt x="1800" y="64"/>
                  </a:lnTo>
                  <a:lnTo>
                    <a:pt x="1772" y="62"/>
                  </a:lnTo>
                  <a:lnTo>
                    <a:pt x="1739" y="64"/>
                  </a:lnTo>
                  <a:lnTo>
                    <a:pt x="1653" y="63"/>
                  </a:lnTo>
                  <a:lnTo>
                    <a:pt x="1628" y="60"/>
                  </a:lnTo>
                  <a:lnTo>
                    <a:pt x="1547" y="63"/>
                  </a:lnTo>
                  <a:lnTo>
                    <a:pt x="1493" y="59"/>
                  </a:lnTo>
                  <a:lnTo>
                    <a:pt x="1430" y="63"/>
                  </a:lnTo>
                  <a:lnTo>
                    <a:pt x="1382" y="61"/>
                  </a:lnTo>
                  <a:lnTo>
                    <a:pt x="1336" y="63"/>
                  </a:lnTo>
                  <a:lnTo>
                    <a:pt x="1310" y="61"/>
                  </a:lnTo>
                  <a:lnTo>
                    <a:pt x="1287" y="61"/>
                  </a:lnTo>
                  <a:lnTo>
                    <a:pt x="1256" y="61"/>
                  </a:lnTo>
                  <a:lnTo>
                    <a:pt x="1235" y="60"/>
                  </a:lnTo>
                  <a:lnTo>
                    <a:pt x="1212" y="62"/>
                  </a:lnTo>
                  <a:lnTo>
                    <a:pt x="1188" y="60"/>
                  </a:lnTo>
                  <a:lnTo>
                    <a:pt x="1163" y="60"/>
                  </a:lnTo>
                  <a:lnTo>
                    <a:pt x="1134" y="62"/>
                  </a:lnTo>
                  <a:lnTo>
                    <a:pt x="1106" y="63"/>
                  </a:lnTo>
                  <a:lnTo>
                    <a:pt x="1075" y="63"/>
                  </a:lnTo>
                  <a:lnTo>
                    <a:pt x="1030" y="62"/>
                  </a:lnTo>
                  <a:lnTo>
                    <a:pt x="998" y="63"/>
                  </a:lnTo>
                  <a:lnTo>
                    <a:pt x="971" y="62"/>
                  </a:lnTo>
                  <a:lnTo>
                    <a:pt x="945" y="62"/>
                  </a:lnTo>
                  <a:lnTo>
                    <a:pt x="885" y="64"/>
                  </a:lnTo>
                  <a:lnTo>
                    <a:pt x="837" y="61"/>
                  </a:lnTo>
                  <a:lnTo>
                    <a:pt x="784" y="64"/>
                  </a:lnTo>
                  <a:lnTo>
                    <a:pt x="740" y="62"/>
                  </a:lnTo>
                  <a:lnTo>
                    <a:pt x="692" y="64"/>
                  </a:lnTo>
                  <a:lnTo>
                    <a:pt x="652" y="62"/>
                  </a:lnTo>
                  <a:lnTo>
                    <a:pt x="609" y="61"/>
                  </a:lnTo>
                  <a:lnTo>
                    <a:pt x="569" y="62"/>
                  </a:lnTo>
                  <a:lnTo>
                    <a:pt x="534" y="62"/>
                  </a:lnTo>
                  <a:lnTo>
                    <a:pt x="431" y="62"/>
                  </a:lnTo>
                  <a:lnTo>
                    <a:pt x="401" y="63"/>
                  </a:lnTo>
                  <a:lnTo>
                    <a:pt x="311" y="62"/>
                  </a:lnTo>
                  <a:lnTo>
                    <a:pt x="256" y="62"/>
                  </a:lnTo>
                  <a:lnTo>
                    <a:pt x="103" y="61"/>
                  </a:lnTo>
                  <a:lnTo>
                    <a:pt x="19" y="61"/>
                  </a:lnTo>
                  <a:lnTo>
                    <a:pt x="4" y="56"/>
                  </a:lnTo>
                  <a:lnTo>
                    <a:pt x="1" y="49"/>
                  </a:lnTo>
                  <a:lnTo>
                    <a:pt x="0" y="41"/>
                  </a:lnTo>
                  <a:lnTo>
                    <a:pt x="0" y="32"/>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grpSp>
      <p:sp>
        <p:nvSpPr>
          <p:cNvPr id="5144" name="Rectangle 24"/>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400"/>
            </a:lvl1pPr>
          </a:lstStyle>
          <a:p>
            <a:pPr>
              <a:defRPr/>
            </a:pPr>
            <a:fld id="{3325F7B4-0B54-4725-A221-384D6D5B2229}" type="datetime1">
              <a:rPr lang="en-US"/>
              <a:pPr>
                <a:defRPr/>
              </a:pPr>
              <a:t>1/28/2014</a:t>
            </a:fld>
            <a:endParaRPr lang="en-US"/>
          </a:p>
        </p:txBody>
      </p:sp>
      <p:sp>
        <p:nvSpPr>
          <p:cNvPr id="5145" name="Rectangle 25"/>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46" name="Rectangle 26"/>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56F22F8-6F1D-4A7C-AC09-864C7A4FB70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spd="slow">
    <p:random/>
  </p:transition>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75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Wingdings" pitchFamily="2" charset="2"/>
        <a:buChar char="v"/>
        <a:defRPr sz="2800">
          <a:solidFill>
            <a:schemeClr val="tx1"/>
          </a:solidFill>
          <a:latin typeface="+mn-lt"/>
        </a:defRPr>
      </a:lvl2pPr>
      <a:lvl3pPr marL="1143000" indent="-228600" algn="l" rtl="0" eaLnBrk="0" fontAlgn="base" hangingPunct="0">
        <a:spcBef>
          <a:spcPct val="20000"/>
        </a:spcBef>
        <a:spcAft>
          <a:spcPct val="0"/>
        </a:spcAft>
        <a:buSzPct val="75000"/>
        <a:buFont typeface="Wingdings" pitchFamily="2" charset="2"/>
        <a:buChar char="v"/>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pitchFamily="2" charset="2"/>
        <a:buChar char="v"/>
        <a:defRPr sz="2000">
          <a:solidFill>
            <a:schemeClr val="tx1"/>
          </a:solidFill>
          <a:latin typeface="+mn-lt"/>
        </a:defRPr>
      </a:lvl4pPr>
      <a:lvl5pPr marL="2057400" indent="-228600" algn="l" rtl="0" eaLnBrk="0" fontAlgn="base" hangingPunct="0">
        <a:spcBef>
          <a:spcPct val="20000"/>
        </a:spcBef>
        <a:spcAft>
          <a:spcPct val="0"/>
        </a:spcAft>
        <a:buSzPct val="75000"/>
        <a:buFont typeface="Wingdings" pitchFamily="2" charset="2"/>
        <a:buChar char="v"/>
        <a:defRPr sz="2000">
          <a:solidFill>
            <a:schemeClr val="tx1"/>
          </a:solidFill>
          <a:latin typeface="+mn-lt"/>
        </a:defRPr>
      </a:lvl5pPr>
      <a:lvl6pPr marL="2514600" indent="-228600" algn="l" rtl="0" fontAlgn="base">
        <a:spcBef>
          <a:spcPct val="20000"/>
        </a:spcBef>
        <a:spcAft>
          <a:spcPct val="0"/>
        </a:spcAft>
        <a:buSzPct val="75000"/>
        <a:buFont typeface="Wingdings" pitchFamily="2" charset="2"/>
        <a:buChar char="v"/>
        <a:defRPr sz="2000">
          <a:solidFill>
            <a:schemeClr val="tx1"/>
          </a:solidFill>
          <a:latin typeface="+mn-lt"/>
        </a:defRPr>
      </a:lvl6pPr>
      <a:lvl7pPr marL="2971800" indent="-228600" algn="l" rtl="0" fontAlgn="base">
        <a:spcBef>
          <a:spcPct val="20000"/>
        </a:spcBef>
        <a:spcAft>
          <a:spcPct val="0"/>
        </a:spcAft>
        <a:buSzPct val="75000"/>
        <a:buFont typeface="Wingdings" pitchFamily="2" charset="2"/>
        <a:buChar char="v"/>
        <a:defRPr sz="2000">
          <a:solidFill>
            <a:schemeClr val="tx1"/>
          </a:solidFill>
          <a:latin typeface="+mn-lt"/>
        </a:defRPr>
      </a:lvl7pPr>
      <a:lvl8pPr marL="3429000" indent="-228600" algn="l" rtl="0" fontAlgn="base">
        <a:spcBef>
          <a:spcPct val="20000"/>
        </a:spcBef>
        <a:spcAft>
          <a:spcPct val="0"/>
        </a:spcAft>
        <a:buSzPct val="75000"/>
        <a:buFont typeface="Wingdings" pitchFamily="2" charset="2"/>
        <a:buChar char="v"/>
        <a:defRPr sz="2000">
          <a:solidFill>
            <a:schemeClr val="tx1"/>
          </a:solidFill>
          <a:latin typeface="+mn-lt"/>
        </a:defRPr>
      </a:lvl8pPr>
      <a:lvl9pPr marL="3886200" indent="-228600" algn="l" rtl="0" fontAlgn="base">
        <a:spcBef>
          <a:spcPct val="20000"/>
        </a:spcBef>
        <a:spcAft>
          <a:spcPct val="0"/>
        </a:spcAft>
        <a:buSzPct val="75000"/>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rrosionawreness.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images.google.co.in/imgres?imgurl=http://content.answers.com/main/content/wp/en/4/4d/Rust_screw.jpg&amp;imgrefurl=http://www.answers.com/topic/rust-screw-jpg&amp;start=4&amp;h=768&amp;w=1024&amp;sz=132&amp;tbnid=90gcaMA3pxiPDM:&amp;tbnh=113&amp;tbnw=150&amp;hl=en&amp;prev=/images?q=Rust+&amp;gbv=1&amp;svnum=10&amp;hl=en&amp;sa=G&amp;ie=UTF-8" TargetMode="External"/><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images.google.co.in/imgres?imgurl=http://www.myfourthirds.com/files/0663/pc040324-rust-2.jpg&amp;imgrefurl=http://www.myfourthirds.com/document.php?id=5663&amp;start=1&amp;h=708&amp;w=900&amp;sz=146&amp;tbnid=7379xyzPC7E2xM:&amp;tbnh=115&amp;tbnw=146&amp;hl=en&amp;prev=/images?q=Rust+&amp;gbv=1&amp;svnum=10&amp;hl=en&amp;sa=G&amp;ie=UTF-8" TargetMode="External"/><Relationship Id="rId11" Type="http://schemas.openxmlformats.org/officeDocument/2006/relationships/image" Target="../media/image8.jpeg"/><Relationship Id="rId5" Type="http://schemas.openxmlformats.org/officeDocument/2006/relationships/image" Target="../media/image5.jpeg"/><Relationship Id="rId10" Type="http://schemas.openxmlformats.org/officeDocument/2006/relationships/hyperlink" Target="http://images.google.co.in/imgres?imgurl=http://www.arctic-photo.com/images/abstract_texture/images/rust.jpg&amp;imgrefurl=http://www.arctic-photo.com/images/abstract_texture/pages/rust.html&amp;start=19&amp;h=351&amp;w=440&amp;sz=100&amp;tbnid=OxFr8uPQglMyYM:&amp;tbnh=101&amp;tbnw=127&amp;hl=en&amp;prev=/images?q=Rust+&amp;gbv=1&amp;svnum=10&amp;hl=en&amp;sa=G&amp;ie=UTF-8" TargetMode="External"/><Relationship Id="rId4" Type="http://schemas.openxmlformats.org/officeDocument/2006/relationships/hyperlink" Target="http://images.google.co.in/imgres?imgurl=http://www.pixelpoke.com/ornaments/images/rust.jpg&amp;imgrefurl=http://www.pixelpoke.com/ornaments/pages/rust.html&amp;start=2&amp;h=384&amp;w=384&amp;sz=336&amp;tbnid=UOJGixZwWRpaAM:&amp;tbnh=142&amp;tbnw=142&amp;hl=en&amp;prev=/images?q=Rust+&amp;gbv=1&amp;svnum=10&amp;hl=en&amp;sa=G&amp;ie=UTF-8" TargetMode="External"/><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rollanet.org/~conorw/cwome/lower_cord_rust2.jp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orrosion-doctors.org/AtmCorros/TOW.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corrosion-doctors.org/AtmCorros/tow-one.htm" TargetMode="External"/><Relationship Id="rId7" Type="http://schemas.openxmlformats.org/officeDocument/2006/relationships/hyperlink" Target="http://www.corrosion-doctors.org/AtmCorros/tow-five.htm"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www.corrosion-doctors.org/AtmCorros/tow-four.htm" TargetMode="External"/><Relationship Id="rId5" Type="http://schemas.openxmlformats.org/officeDocument/2006/relationships/hyperlink" Target="http://www.corrosion-doctors.org/AtmCorros/tow-three.htm" TargetMode="External"/><Relationship Id="rId4" Type="http://schemas.openxmlformats.org/officeDocument/2006/relationships/hyperlink" Target="http://www.corrosion-doctors.org/AtmCorros/tow-two.ht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18.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Date Placeholder 2"/>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AF52E45-5BC6-479C-92EA-29FA6CBF829A}" type="datetime1">
              <a:rPr lang="en-US" sz="1400" smtClean="0"/>
              <a:pPr eaLnBrk="1" hangingPunct="1"/>
              <a:t>1/28/2014</a:t>
            </a:fld>
            <a:endParaRPr lang="en-US" sz="1400" smtClean="0"/>
          </a:p>
        </p:txBody>
      </p:sp>
      <p:sp>
        <p:nvSpPr>
          <p:cNvPr id="15363" name="Slide Number Placeholder 4"/>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167686-20D6-40BE-8544-29687CCED9B2}" type="slidenum">
              <a:rPr lang="en-US" sz="1400" smtClean="0"/>
              <a:pPr eaLnBrk="1" hangingPunct="1"/>
              <a:t>1</a:t>
            </a:fld>
            <a:endParaRPr lang="en-US" sz="1400" smtClean="0"/>
          </a:p>
        </p:txBody>
      </p:sp>
      <p:sp>
        <p:nvSpPr>
          <p:cNvPr id="2052" name="Text Box 4"/>
          <p:cNvSpPr txBox="1">
            <a:spLocks noChangeArrowheads="1"/>
          </p:cNvSpPr>
          <p:nvPr/>
        </p:nvSpPr>
        <p:spPr bwMode="auto">
          <a:xfrm>
            <a:off x="533400" y="1066800"/>
            <a:ext cx="8229600" cy="1150938"/>
          </a:xfrm>
          <a:prstGeom prst="rect">
            <a:avLst/>
          </a:prstGeom>
          <a:noFill/>
          <a:ln w="12700" cap="sq">
            <a:noFill/>
            <a:miter lim="800000"/>
            <a:headEnd type="none" w="sm" len="sm"/>
            <a:tailEnd type="none" w="sm" len="sm"/>
          </a:ln>
          <a:effectLst/>
        </p:spPr>
        <p:txBody>
          <a:bodyPr>
            <a:spAutoFit/>
          </a:bodyPr>
          <a:lstStyle/>
          <a:p>
            <a:pPr algn="ctr">
              <a:defRPr/>
            </a:pPr>
            <a:r>
              <a:rPr lang="en-US" sz="3200" b="1" dirty="0">
                <a:effectLst>
                  <a:outerShdw blurRad="38100" dist="38100" dir="2700000" algn="tl">
                    <a:srgbClr val="000000"/>
                  </a:outerShdw>
                </a:effectLst>
              </a:rPr>
              <a:t>Atmospheric Corrosion of Metallic Structure</a:t>
            </a:r>
          </a:p>
          <a:p>
            <a:pPr>
              <a:lnSpc>
                <a:spcPct val="115000"/>
              </a:lnSpc>
              <a:spcBef>
                <a:spcPts val="0"/>
              </a:spcBef>
              <a:spcAft>
                <a:spcPts val="1000"/>
              </a:spcAft>
              <a:defRPr/>
            </a:pPr>
            <a:r>
              <a:rPr lang="en-US" sz="3200" b="1" dirty="0">
                <a:latin typeface="Times New Roman"/>
                <a:ea typeface="Calibri"/>
                <a:cs typeface="Times New Roman"/>
              </a:rPr>
              <a:t>      : A multibillion corrosion impact menace</a:t>
            </a:r>
            <a:endParaRPr lang="en-US" sz="3200" dirty="0">
              <a:latin typeface="Calibri"/>
              <a:ea typeface="Calibri"/>
              <a:cs typeface="Times New Roman"/>
            </a:endParaRPr>
          </a:p>
        </p:txBody>
      </p:sp>
      <p:sp>
        <p:nvSpPr>
          <p:cNvPr id="2" name="Rectangle 1"/>
          <p:cNvSpPr/>
          <p:nvPr/>
        </p:nvSpPr>
        <p:spPr>
          <a:xfrm>
            <a:off x="552450" y="2590800"/>
            <a:ext cx="7772400" cy="3877985"/>
          </a:xfrm>
          <a:prstGeom prst="rect">
            <a:avLst/>
          </a:prstGeom>
        </p:spPr>
        <p:txBody>
          <a:bodyPr>
            <a:spAutoFit/>
          </a:bodyPr>
          <a:lstStyle/>
          <a:p>
            <a:pPr algn="ctr" fontAlgn="auto">
              <a:spcBef>
                <a:spcPts val="0"/>
              </a:spcBef>
              <a:spcAft>
                <a:spcPts val="0"/>
              </a:spcAft>
              <a:defRPr/>
            </a:pPr>
            <a:r>
              <a:rPr lang="en-US" sz="2800" b="1" kern="0" dirty="0">
                <a:solidFill>
                  <a:srgbClr val="FFFF00"/>
                </a:solidFill>
                <a:effectLst>
                  <a:outerShdw blurRad="38100" dist="38100" dir="2700000" algn="tl">
                    <a:srgbClr val="000000">
                      <a:alpha val="43137"/>
                    </a:srgbClr>
                  </a:outerShdw>
                </a:effectLst>
                <a:latin typeface="Arial"/>
              </a:rPr>
              <a:t>Dr G H Thanki</a:t>
            </a:r>
          </a:p>
          <a:p>
            <a:pPr algn="ctr" fontAlgn="auto">
              <a:spcBef>
                <a:spcPts val="0"/>
              </a:spcBef>
              <a:spcAft>
                <a:spcPts val="0"/>
              </a:spcAft>
              <a:defRPr/>
            </a:pPr>
            <a:r>
              <a:rPr lang="en-US" sz="1800" b="1" kern="0" dirty="0">
                <a:solidFill>
                  <a:prstClr val="white"/>
                </a:solidFill>
                <a:effectLst>
                  <a:outerShdw blurRad="38100" dist="38100" dir="2700000" algn="tl">
                    <a:srgbClr val="000000">
                      <a:alpha val="43137"/>
                    </a:srgbClr>
                  </a:outerShdw>
                </a:effectLst>
                <a:latin typeface="Arial"/>
              </a:rPr>
              <a:t>Director &amp; Principal Consultant</a:t>
            </a:r>
          </a:p>
          <a:p>
            <a:pPr algn="ctr" fontAlgn="auto">
              <a:spcBef>
                <a:spcPts val="0"/>
              </a:spcBef>
              <a:spcAft>
                <a:spcPts val="0"/>
              </a:spcAft>
              <a:defRPr/>
            </a:pPr>
            <a:r>
              <a:rPr lang="en-US" sz="1800" kern="0" dirty="0">
                <a:solidFill>
                  <a:srgbClr val="FFC000"/>
                </a:solidFill>
                <a:effectLst>
                  <a:outerShdw blurRad="38100" dist="38100" dir="2700000" algn="tl">
                    <a:srgbClr val="000000">
                      <a:alpha val="43137"/>
                    </a:srgbClr>
                  </a:outerShdw>
                </a:effectLst>
                <a:latin typeface="Arial"/>
              </a:rPr>
              <a:t>Corrosion Control &amp; Monitoring Consultancy</a:t>
            </a:r>
          </a:p>
          <a:p>
            <a:pPr algn="ctr" fontAlgn="auto">
              <a:spcBef>
                <a:spcPts val="0"/>
              </a:spcBef>
              <a:spcAft>
                <a:spcPts val="0"/>
              </a:spcAft>
              <a:defRPr/>
            </a:pPr>
            <a:r>
              <a:rPr lang="en-US" sz="1800" kern="0" dirty="0" err="1" smtClean="0">
                <a:solidFill>
                  <a:srgbClr val="FFC000"/>
                </a:solidFill>
                <a:effectLst>
                  <a:outerShdw blurRad="38100" dist="38100" dir="2700000" algn="tl">
                    <a:srgbClr val="000000">
                      <a:alpha val="43137"/>
                    </a:srgbClr>
                  </a:outerShdw>
                </a:effectLst>
                <a:latin typeface="Arial"/>
              </a:rPr>
              <a:t>Vadodara</a:t>
            </a:r>
            <a:endParaRPr lang="en-US" b="1" kern="0" dirty="0">
              <a:solidFill>
                <a:srgbClr val="FFFF00"/>
              </a:solidFill>
              <a:effectLst>
                <a:outerShdw blurRad="38100" dist="38100" dir="2700000" algn="tl">
                  <a:srgbClr val="000000">
                    <a:alpha val="43137"/>
                  </a:srgbClr>
                </a:outerShdw>
              </a:effectLst>
              <a:latin typeface="Arial"/>
            </a:endParaRPr>
          </a:p>
          <a:p>
            <a:pPr algn="ctr" fontAlgn="auto">
              <a:spcBef>
                <a:spcPts val="0"/>
              </a:spcBef>
              <a:spcAft>
                <a:spcPts val="0"/>
              </a:spcAft>
              <a:defRPr/>
            </a:pPr>
            <a:r>
              <a:rPr lang="en-US" sz="1800" b="1" kern="0" dirty="0">
                <a:solidFill>
                  <a:sysClr val="windowText" lastClr="000000"/>
                </a:solidFill>
                <a:latin typeface="Arial"/>
                <a:hlinkClick r:id="rId3"/>
              </a:rPr>
              <a:t>www.corrosionawreness.com</a:t>
            </a:r>
            <a:endParaRPr lang="en-US" sz="1800" b="1" kern="0" dirty="0">
              <a:solidFill>
                <a:sysClr val="windowText" lastClr="000000"/>
              </a:solidFill>
              <a:latin typeface="Arial"/>
            </a:endParaRPr>
          </a:p>
          <a:p>
            <a:pPr algn="ctr" fontAlgn="auto">
              <a:spcBef>
                <a:spcPts val="0"/>
              </a:spcBef>
              <a:spcAft>
                <a:spcPts val="0"/>
              </a:spcAft>
              <a:defRPr/>
            </a:pPr>
            <a:endParaRPr lang="en-US" sz="1800" kern="0" dirty="0">
              <a:solidFill>
                <a:sysClr val="windowText" lastClr="000000"/>
              </a:solidFill>
              <a:latin typeface="Arial"/>
            </a:endParaRPr>
          </a:p>
          <a:p>
            <a:pPr algn="ctr" fontAlgn="auto">
              <a:spcBef>
                <a:spcPts val="0"/>
              </a:spcBef>
              <a:spcAft>
                <a:spcPts val="0"/>
              </a:spcAft>
              <a:defRPr/>
            </a:pPr>
            <a:r>
              <a:rPr lang="en-US" sz="1600" b="1" kern="0" dirty="0">
                <a:solidFill>
                  <a:srgbClr val="94147C">
                    <a:lumMod val="40000"/>
                    <a:lumOff val="60000"/>
                  </a:srgbClr>
                </a:solidFill>
                <a:effectLst>
                  <a:outerShdw blurRad="38100" dist="38100" dir="2700000" algn="tl">
                    <a:srgbClr val="000000">
                      <a:alpha val="43137"/>
                    </a:srgbClr>
                  </a:outerShdw>
                </a:effectLst>
                <a:latin typeface="Arial"/>
              </a:rPr>
              <a:t>Lecture delivered as course leader </a:t>
            </a:r>
          </a:p>
          <a:p>
            <a:pPr algn="ctr" fontAlgn="auto">
              <a:spcBef>
                <a:spcPts val="0"/>
              </a:spcBef>
              <a:spcAft>
                <a:spcPts val="0"/>
              </a:spcAft>
              <a:defRPr/>
            </a:pPr>
            <a:r>
              <a:rPr lang="en-US" sz="1600" b="1" kern="0" dirty="0">
                <a:solidFill>
                  <a:srgbClr val="94147C">
                    <a:lumMod val="40000"/>
                    <a:lumOff val="60000"/>
                  </a:srgbClr>
                </a:solidFill>
                <a:effectLst>
                  <a:outerShdw blurRad="38100" dist="38100" dir="2700000" algn="tl">
                    <a:srgbClr val="000000">
                      <a:alpha val="43137"/>
                    </a:srgbClr>
                  </a:outerShdw>
                </a:effectLst>
                <a:latin typeface="Arial"/>
              </a:rPr>
              <a:t>During Two day Programme on </a:t>
            </a:r>
          </a:p>
          <a:p>
            <a:pPr algn="ctr" fontAlgn="auto">
              <a:spcBef>
                <a:spcPts val="0"/>
              </a:spcBef>
              <a:spcAft>
                <a:spcPts val="0"/>
              </a:spcAft>
              <a:defRPr/>
            </a:pPr>
            <a:endParaRPr lang="en-US" sz="1600" b="1" kern="0" dirty="0" smtClean="0">
              <a:solidFill>
                <a:srgbClr val="FF8600"/>
              </a:solidFill>
              <a:effectLst>
                <a:outerShdw blurRad="38100" dist="38100" dir="2700000" algn="tl">
                  <a:srgbClr val="000000">
                    <a:alpha val="43137"/>
                  </a:srgbClr>
                </a:outerShdw>
              </a:effectLst>
              <a:latin typeface="Arial"/>
            </a:endParaRPr>
          </a:p>
          <a:p>
            <a:pPr algn="ctr" fontAlgn="auto">
              <a:spcBef>
                <a:spcPts val="0"/>
              </a:spcBef>
              <a:spcAft>
                <a:spcPts val="0"/>
              </a:spcAft>
              <a:defRPr/>
            </a:pPr>
            <a:r>
              <a:rPr lang="en-US" sz="1600" b="1" kern="0" dirty="0" smtClean="0">
                <a:solidFill>
                  <a:srgbClr val="FF8600"/>
                </a:solidFill>
                <a:effectLst>
                  <a:outerShdw blurRad="38100" dist="38100" dir="2700000" algn="tl">
                    <a:srgbClr val="000000">
                      <a:alpha val="43137"/>
                    </a:srgbClr>
                  </a:outerShdw>
                </a:effectLst>
                <a:latin typeface="Arial"/>
              </a:rPr>
              <a:t>“</a:t>
            </a:r>
            <a:r>
              <a:rPr lang="en-US" sz="1600" b="1" kern="0" dirty="0">
                <a:solidFill>
                  <a:srgbClr val="FF8600"/>
                </a:solidFill>
                <a:effectLst>
                  <a:outerShdw blurRad="38100" dist="38100" dir="2700000" algn="tl">
                    <a:srgbClr val="000000">
                      <a:alpha val="43137"/>
                    </a:srgbClr>
                  </a:outerShdw>
                </a:effectLst>
                <a:latin typeface="Arial"/>
              </a:rPr>
              <a:t>Advanced Corrosion Management 2014”  </a:t>
            </a:r>
          </a:p>
          <a:p>
            <a:pPr algn="ctr" fontAlgn="auto">
              <a:spcBef>
                <a:spcPts val="0"/>
              </a:spcBef>
              <a:spcAft>
                <a:spcPts val="0"/>
              </a:spcAft>
              <a:defRPr/>
            </a:pPr>
            <a:r>
              <a:rPr lang="en-US" sz="1600" b="1" kern="0" dirty="0">
                <a:solidFill>
                  <a:srgbClr val="94147C">
                    <a:lumMod val="40000"/>
                    <a:lumOff val="60000"/>
                  </a:srgbClr>
                </a:solidFill>
                <a:effectLst>
                  <a:outerShdw blurRad="38100" dist="38100" dir="2700000" algn="tl">
                    <a:srgbClr val="000000">
                      <a:alpha val="43137"/>
                    </a:srgbClr>
                  </a:outerShdw>
                </a:effectLst>
                <a:latin typeface="Arial"/>
              </a:rPr>
              <a:t>Mumbai on 30th &amp; 31st   Jan 2014</a:t>
            </a:r>
          </a:p>
          <a:p>
            <a:pPr algn="ctr" fontAlgn="auto">
              <a:spcBef>
                <a:spcPts val="0"/>
              </a:spcBef>
              <a:spcAft>
                <a:spcPts val="0"/>
              </a:spcAft>
              <a:defRPr/>
            </a:pPr>
            <a:endParaRPr lang="en-US" sz="1600" b="1" kern="0" dirty="0" smtClean="0">
              <a:solidFill>
                <a:prstClr val="white"/>
              </a:solidFill>
              <a:effectLst>
                <a:outerShdw blurRad="38100" dist="38100" dir="2700000" algn="tl">
                  <a:srgbClr val="000000">
                    <a:alpha val="43137"/>
                  </a:srgbClr>
                </a:outerShdw>
              </a:effectLst>
              <a:latin typeface="Arial"/>
            </a:endParaRPr>
          </a:p>
          <a:p>
            <a:pPr algn="ctr" fontAlgn="auto">
              <a:spcBef>
                <a:spcPts val="0"/>
              </a:spcBef>
              <a:spcAft>
                <a:spcPts val="0"/>
              </a:spcAft>
              <a:defRPr/>
            </a:pPr>
            <a:r>
              <a:rPr lang="en-US" sz="1600" b="1" kern="0" dirty="0" smtClean="0">
                <a:solidFill>
                  <a:prstClr val="white"/>
                </a:solidFill>
                <a:effectLst>
                  <a:outerShdw blurRad="38100" dist="38100" dir="2700000" algn="tl">
                    <a:srgbClr val="000000">
                      <a:alpha val="43137"/>
                    </a:srgbClr>
                  </a:outerShdw>
                </a:effectLst>
                <a:latin typeface="Arial"/>
              </a:rPr>
              <a:t>Organized </a:t>
            </a:r>
            <a:r>
              <a:rPr lang="en-US" sz="1600" b="1" kern="0" dirty="0">
                <a:solidFill>
                  <a:prstClr val="white"/>
                </a:solidFill>
                <a:effectLst>
                  <a:outerShdw blurRad="38100" dist="38100" dir="2700000" algn="tl">
                    <a:srgbClr val="000000">
                      <a:alpha val="43137"/>
                    </a:srgbClr>
                  </a:outerShdw>
                </a:effectLst>
                <a:latin typeface="Arial"/>
              </a:rPr>
              <a:t>by </a:t>
            </a:r>
          </a:p>
          <a:p>
            <a:pPr algn="ctr" fontAlgn="auto">
              <a:spcBef>
                <a:spcPts val="0"/>
              </a:spcBef>
              <a:spcAft>
                <a:spcPts val="0"/>
              </a:spcAft>
              <a:defRPr/>
            </a:pPr>
            <a:r>
              <a:rPr lang="en-US" sz="1600" b="1" kern="0" dirty="0">
                <a:solidFill>
                  <a:srgbClr val="94147C">
                    <a:lumMod val="40000"/>
                    <a:lumOff val="60000"/>
                  </a:srgbClr>
                </a:solidFill>
                <a:effectLst>
                  <a:outerShdw blurRad="38100" dist="38100" dir="2700000" algn="tl">
                    <a:srgbClr val="000000">
                      <a:alpha val="43137"/>
                    </a:srgbClr>
                  </a:outerShdw>
                </a:effectLst>
                <a:latin typeface="Arial"/>
              </a:rPr>
              <a:t>Indian Knowledge Center</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719E01-A237-4601-B4ED-8FE6090276F8}" type="datetime1">
              <a:rPr lang="en-US" sz="1400" smtClean="0"/>
              <a:pPr eaLnBrk="1" hangingPunct="1"/>
              <a:t>1/28/2014</a:t>
            </a:fld>
            <a:endParaRPr lang="en-US" sz="1400" smtClean="0"/>
          </a:p>
        </p:txBody>
      </p:sp>
      <p:sp>
        <p:nvSpPr>
          <p:cNvPr id="24579"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E4CF05-7484-4E35-B1FF-65F909D4BCA7}" type="slidenum">
              <a:rPr lang="en-US" sz="1400" smtClean="0"/>
              <a:pPr eaLnBrk="1" hangingPunct="1"/>
              <a:t>10</a:t>
            </a:fld>
            <a:endParaRPr lang="en-US" sz="1400" smtClean="0"/>
          </a:p>
        </p:txBody>
      </p:sp>
      <p:sp>
        <p:nvSpPr>
          <p:cNvPr id="24580" name="Text Box 2"/>
          <p:cNvSpPr txBox="1">
            <a:spLocks noChangeArrowheads="1"/>
          </p:cNvSpPr>
          <p:nvPr/>
        </p:nvSpPr>
        <p:spPr bwMode="auto">
          <a:xfrm>
            <a:off x="457200" y="1143000"/>
            <a:ext cx="8229600" cy="496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a:t>Thus:</a:t>
            </a:r>
          </a:p>
          <a:p>
            <a:pPr algn="ctr" eaLnBrk="1" hangingPunct="1"/>
            <a:endParaRPr lang="en-US" sz="3200"/>
          </a:p>
          <a:p>
            <a:pPr algn="ctr" eaLnBrk="1" hangingPunct="1"/>
            <a:r>
              <a:rPr lang="en-US" sz="3200"/>
              <a:t>Iron Ore = Iron Oxide</a:t>
            </a:r>
          </a:p>
          <a:p>
            <a:pPr algn="ctr" eaLnBrk="1" hangingPunct="1"/>
            <a:r>
              <a:rPr lang="en-US" sz="3200"/>
              <a:t>Iron Oxide + chemically bonded water = Rust</a:t>
            </a:r>
          </a:p>
          <a:p>
            <a:pPr algn="ctr" eaLnBrk="1" hangingPunct="1"/>
            <a:endParaRPr lang="en-US" sz="3200"/>
          </a:p>
          <a:p>
            <a:pPr algn="ctr" eaLnBrk="1" hangingPunct="1"/>
            <a:r>
              <a:rPr lang="en-US" sz="3200"/>
              <a:t>Corrosion processes are chemical reactions taking place at the surface of the metal. </a:t>
            </a:r>
          </a:p>
          <a:p>
            <a:pPr algn="ctr" eaLnBrk="1" hangingPunct="1"/>
            <a:endParaRPr lang="en-US" sz="3200"/>
          </a:p>
          <a:p>
            <a:pPr algn="ctr" eaLnBrk="1" hangingPunct="1"/>
            <a:r>
              <a:rPr lang="en-US" sz="3200"/>
              <a:t>They obey well-established chemical laws. </a:t>
            </a:r>
          </a:p>
          <a:p>
            <a:pPr algn="ctr" eaLnBrk="1" hangingPunct="1"/>
            <a:endParaRPr lang="en-US" sz="3200"/>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4"/>
          <p:cNvSpPr>
            <a:spLocks noGrp="1" noChangeArrowheads="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EBF9F2-8236-4833-8679-B730C31C8155}" type="datetime1">
              <a:rPr lang="en-US" sz="1400" smtClean="0"/>
              <a:pPr eaLnBrk="1" hangingPunct="1"/>
              <a:t>1/28/2014</a:t>
            </a:fld>
            <a:endParaRPr lang="en-US" sz="1400" smtClean="0"/>
          </a:p>
        </p:txBody>
      </p:sp>
      <p:sp>
        <p:nvSpPr>
          <p:cNvPr id="25603" name="Rectangle 26"/>
          <p:cNvSpPr>
            <a:spLocks noGrp="1" noChangeArrowheads="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D5D5CE-2827-4968-9ECB-3EF4B390568D}" type="slidenum">
              <a:rPr lang="en-US" sz="1400" smtClean="0"/>
              <a:pPr eaLnBrk="1" hangingPunct="1"/>
              <a:t>11</a:t>
            </a:fld>
            <a:endParaRPr lang="en-US" sz="1400" smtClean="0"/>
          </a:p>
        </p:txBody>
      </p:sp>
      <p:sp>
        <p:nvSpPr>
          <p:cNvPr id="25604" name="Rectangle 5"/>
          <p:cNvSpPr>
            <a:spLocks noGrp="1" noChangeArrowheads="1"/>
          </p:cNvSpPr>
          <p:nvPr>
            <p:ph type="ctrTitle"/>
          </p:nvPr>
        </p:nvSpPr>
        <p:spPr>
          <a:xfrm>
            <a:off x="609600" y="0"/>
            <a:ext cx="7772400" cy="1143000"/>
          </a:xfrm>
          <a:ln w="9525"/>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eaLnBrk="1" hangingPunct="1"/>
            <a:r>
              <a:rPr lang="en-US" smtClean="0">
                <a:solidFill>
                  <a:schemeClr val="bg1"/>
                </a:solidFill>
              </a:rPr>
              <a:t>dry corrosion</a:t>
            </a:r>
          </a:p>
        </p:txBody>
      </p:sp>
      <p:sp>
        <p:nvSpPr>
          <p:cNvPr id="25605" name="Rectangle 6"/>
          <p:cNvSpPr>
            <a:spLocks noGrp="1" noChangeArrowheads="1"/>
          </p:cNvSpPr>
          <p:nvPr>
            <p:ph type="subTitle" idx="1"/>
          </p:nvPr>
        </p:nvSpPr>
        <p:spPr>
          <a:xfrm>
            <a:off x="685800" y="1752600"/>
            <a:ext cx="7924800" cy="4267200"/>
          </a:xfrm>
          <a:ln w="9525"/>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algn="l" eaLnBrk="1" hangingPunct="1">
              <a:lnSpc>
                <a:spcPct val="90000"/>
              </a:lnSpc>
              <a:spcBef>
                <a:spcPct val="0"/>
              </a:spcBef>
              <a:buSzTx/>
              <a:buFontTx/>
              <a:buNone/>
            </a:pPr>
            <a:r>
              <a:rPr lang="en-US" smtClean="0"/>
              <a:t>Corrosion products may act as a barrier between the metal and its surroundings, effectively slowing down the corrosion rate. </a:t>
            </a:r>
          </a:p>
          <a:p>
            <a:pPr algn="l" eaLnBrk="1" hangingPunct="1">
              <a:lnSpc>
                <a:spcPct val="90000"/>
              </a:lnSpc>
              <a:spcBef>
                <a:spcPct val="0"/>
              </a:spcBef>
              <a:buSzTx/>
              <a:buFontTx/>
              <a:buNone/>
            </a:pPr>
            <a:endParaRPr lang="en-US" smtClean="0"/>
          </a:p>
          <a:p>
            <a:pPr algn="l" eaLnBrk="1" hangingPunct="1">
              <a:lnSpc>
                <a:spcPct val="90000"/>
              </a:lnSpc>
              <a:spcBef>
                <a:spcPct val="0"/>
              </a:spcBef>
              <a:buSzTx/>
              <a:buFontTx/>
              <a:buNone/>
            </a:pPr>
            <a:r>
              <a:rPr lang="en-US" smtClean="0"/>
              <a:t>This phenomenon is frequently observed when metals corrode in air, a process known as </a:t>
            </a:r>
          </a:p>
          <a:p>
            <a:pPr algn="l" eaLnBrk="1" hangingPunct="1">
              <a:lnSpc>
                <a:spcPct val="90000"/>
              </a:lnSpc>
              <a:spcBef>
                <a:spcPct val="0"/>
              </a:spcBef>
              <a:buSzTx/>
              <a:buFontTx/>
              <a:buNone/>
            </a:pPr>
            <a:endParaRPr lang="en-US" smtClean="0"/>
          </a:p>
          <a:p>
            <a:pPr eaLnBrk="1" hangingPunct="1">
              <a:lnSpc>
                <a:spcPct val="90000"/>
              </a:lnSpc>
              <a:spcBef>
                <a:spcPct val="0"/>
              </a:spcBef>
              <a:buSzTx/>
              <a:buFontTx/>
              <a:buNone/>
            </a:pPr>
            <a:r>
              <a:rPr lang="en-US" smtClean="0"/>
              <a:t>"dry corrosion". </a:t>
            </a:r>
          </a:p>
          <a:p>
            <a:pPr eaLnBrk="1" hangingPunct="1">
              <a:lnSpc>
                <a:spcPct val="90000"/>
              </a:lnSpc>
            </a:pPr>
            <a:endParaRPr lang="en-US" smtClean="0"/>
          </a:p>
        </p:txBody>
      </p:sp>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2"/>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2035D4-C61E-42F5-A0A9-3FD0448CFCDD}" type="datetime1">
              <a:rPr lang="en-US" sz="1400" smtClean="0"/>
              <a:pPr eaLnBrk="1" hangingPunct="1"/>
              <a:t>1/28/2014</a:t>
            </a:fld>
            <a:endParaRPr lang="en-US" sz="1400" smtClean="0"/>
          </a:p>
        </p:txBody>
      </p:sp>
      <p:sp>
        <p:nvSpPr>
          <p:cNvPr id="26627" name="Slide Number Placeholder 4"/>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46B8B5-3F0F-49D0-B1B9-754B9BEEBFC6}" type="slidenum">
              <a:rPr lang="en-US" sz="1400" smtClean="0"/>
              <a:pPr eaLnBrk="1" hangingPunct="1"/>
              <a:t>12</a:t>
            </a:fld>
            <a:endParaRPr lang="en-US" sz="1400" smtClean="0"/>
          </a:p>
        </p:txBody>
      </p:sp>
      <p:pic>
        <p:nvPicPr>
          <p:cNvPr id="58373" name="Picture 5" descr="rust">
            <a:hlinkClick r:id="rId4"/>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7200" y="4572000"/>
            <a:ext cx="1622425" cy="200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4" name="Picture 6" descr="pc040324-rust-2">
            <a:hlinkClick r:id="rId6"/>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514600" y="4572000"/>
            <a:ext cx="1668463"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5" name="Picture 7" descr="Rust_screw">
            <a:hlinkClick r:id="rId8"/>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800600" y="4572000"/>
            <a:ext cx="17145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6" name="Picture 8" descr="rust">
            <a:hlinkClick r:id="rId10"/>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7010400" y="4572000"/>
            <a:ext cx="17526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7" name="Rectangle 9"/>
          <p:cNvSpPr>
            <a:spLocks noChangeArrowheads="1"/>
          </p:cNvSpPr>
          <p:nvPr/>
        </p:nvSpPr>
        <p:spPr bwMode="auto">
          <a:xfrm>
            <a:off x="0" y="0"/>
            <a:ext cx="9144000" cy="2738438"/>
          </a:xfrm>
          <a:prstGeom prst="rect">
            <a:avLst/>
          </a:prstGeom>
          <a:solidFill>
            <a:schemeClr val="tx2"/>
          </a:solidFill>
          <a:ln w="12700" cap="sq">
            <a:solidFill>
              <a:schemeClr val="tx2"/>
            </a:solidFill>
            <a:miter lim="800000"/>
            <a:headEnd type="none" w="sm" len="sm"/>
            <a:tailEnd type="none" w="sm" len="sm"/>
          </a:ln>
          <a:effectLst/>
        </p:spPr>
        <p:txBody>
          <a:bodyPr>
            <a:spAutoFit/>
          </a:bodyPr>
          <a:lstStyle/>
          <a:p>
            <a:pPr>
              <a:defRPr/>
            </a:pPr>
            <a:r>
              <a:rPr lang="en-US" dirty="0">
                <a:solidFill>
                  <a:schemeClr val="bg2"/>
                </a:solidFill>
                <a:effectLst>
                  <a:outerShdw blurRad="38100" dist="38100" dir="2700000" algn="tl">
                    <a:srgbClr val="FFFFFF"/>
                  </a:outerShdw>
                </a:effectLst>
              </a:rPr>
              <a:t>We have all seen corrosion and know that the process</a:t>
            </a:r>
          </a:p>
          <a:p>
            <a:pPr>
              <a:defRPr/>
            </a:pPr>
            <a:r>
              <a:rPr lang="en-US" dirty="0">
                <a:solidFill>
                  <a:schemeClr val="bg2"/>
                </a:solidFill>
                <a:effectLst>
                  <a:outerShdw blurRad="38100" dist="38100" dir="2700000" algn="tl">
                    <a:srgbClr val="FFFFFF"/>
                  </a:outerShdw>
                </a:effectLst>
              </a:rPr>
              <a:t>- </a:t>
            </a:r>
            <a:r>
              <a:rPr lang="en-US" i="1" dirty="0">
                <a:solidFill>
                  <a:srgbClr val="800000"/>
                </a:solidFill>
                <a:effectLst>
                  <a:outerShdw blurRad="38100" dist="38100" dir="2700000" algn="tl">
                    <a:srgbClr val="000000"/>
                  </a:outerShdw>
                </a:effectLst>
              </a:rPr>
              <a:t>a new and less desirable material from the original metal-</a:t>
            </a:r>
            <a:r>
              <a:rPr lang="en-US" dirty="0">
                <a:solidFill>
                  <a:schemeClr val="bg2"/>
                </a:solidFill>
                <a:effectLst>
                  <a:outerShdw blurRad="38100" dist="38100" dir="2700000" algn="tl">
                    <a:srgbClr val="FFFFFF"/>
                  </a:outerShdw>
                </a:effectLst>
              </a:rPr>
              <a:t> and result in a loss of function of the component or system. </a:t>
            </a:r>
          </a:p>
          <a:p>
            <a:pPr>
              <a:defRPr/>
            </a:pPr>
            <a:endParaRPr lang="en-US" dirty="0">
              <a:solidFill>
                <a:schemeClr val="bg2"/>
              </a:solidFill>
              <a:effectLst>
                <a:outerShdw blurRad="38100" dist="38100" dir="2700000" algn="tl">
                  <a:srgbClr val="FFFFFF"/>
                </a:outerShdw>
              </a:effectLst>
            </a:endParaRPr>
          </a:p>
          <a:p>
            <a:pPr>
              <a:defRPr/>
            </a:pPr>
            <a:r>
              <a:rPr lang="en-US" dirty="0">
                <a:solidFill>
                  <a:schemeClr val="bg2"/>
                </a:solidFill>
                <a:effectLst>
                  <a:outerShdw blurRad="38100" dist="38100" dir="2700000" algn="tl">
                    <a:srgbClr val="FFFFFF"/>
                  </a:outerShdw>
                </a:effectLst>
              </a:rPr>
              <a:t>The corrosion product we see most commonly is the rust which forms on the surface of steel and somehow</a:t>
            </a:r>
            <a:endParaRPr lang="en-US" sz="2800" dirty="0">
              <a:solidFill>
                <a:schemeClr val="bg2"/>
              </a:solidFill>
              <a:effectLst>
                <a:outerShdw blurRad="38100" dist="38100" dir="2700000" algn="tl">
                  <a:srgbClr val="FFFFFF"/>
                </a:outerShdw>
              </a:effectLst>
            </a:endParaRPr>
          </a:p>
          <a:p>
            <a:pPr algn="ctr">
              <a:defRPr/>
            </a:pPr>
            <a:r>
              <a:rPr lang="en-US" sz="2800" b="1" dirty="0">
                <a:solidFill>
                  <a:srgbClr val="FF3300"/>
                </a:solidFill>
                <a:effectLst>
                  <a:outerShdw blurRad="38100" dist="38100" dir="2700000" algn="tl">
                    <a:srgbClr val="000000"/>
                  </a:outerShdw>
                </a:effectLst>
              </a:rPr>
              <a:t>Steel</a:t>
            </a:r>
            <a:r>
              <a:rPr lang="en-US" sz="2800" b="1" dirty="0">
                <a:solidFill>
                  <a:srgbClr val="FF3300"/>
                </a:solidFill>
                <a:effectLst>
                  <a:outerShdw blurRad="38100" dist="38100" dir="2700000" algn="tl">
                    <a:srgbClr val="000000"/>
                  </a:outerShdw>
                </a:effectLst>
                <a:sym typeface="Symbol" pitchFamily="18" charset="2"/>
              </a:rPr>
              <a:t></a:t>
            </a:r>
            <a:r>
              <a:rPr lang="en-US" sz="2800" b="1" dirty="0">
                <a:solidFill>
                  <a:srgbClr val="FF3300"/>
                </a:solidFill>
                <a:effectLst>
                  <a:outerShdw blurRad="38100" dist="38100" dir="2700000" algn="tl">
                    <a:srgbClr val="000000"/>
                  </a:outerShdw>
                </a:effectLst>
              </a:rPr>
              <a:t> Rust</a:t>
            </a:r>
          </a:p>
        </p:txBody>
      </p:sp>
      <p:sp>
        <p:nvSpPr>
          <p:cNvPr id="26633" name="Rectangle 10"/>
          <p:cNvSpPr>
            <a:spLocks noChangeArrowheads="1"/>
          </p:cNvSpPr>
          <p:nvPr/>
        </p:nvSpPr>
        <p:spPr bwMode="auto">
          <a:xfrm>
            <a:off x="1981200" y="3494088"/>
            <a:ext cx="5570538"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nchor="ctr">
            <a:spAutoFit/>
          </a:bodyPr>
          <a:lstStyle/>
          <a:p>
            <a:r>
              <a:rPr lang="en-US" sz="2800"/>
              <a:t>Ugly faces of rusted surface of metals</a:t>
            </a:r>
          </a:p>
        </p:txBody>
      </p:sp>
      <p:sp>
        <p:nvSpPr>
          <p:cNvPr id="26634" name="AutoShape 11"/>
          <p:cNvSpPr>
            <a:spLocks noChangeArrowheads="1"/>
          </p:cNvSpPr>
          <p:nvPr/>
        </p:nvSpPr>
        <p:spPr bwMode="auto">
          <a:xfrm>
            <a:off x="1676400" y="4191000"/>
            <a:ext cx="5867400" cy="762000"/>
          </a:xfrm>
          <a:custGeom>
            <a:avLst/>
            <a:gdLst>
              <a:gd name="T0" fmla="*/ 796907008 w 21600"/>
              <a:gd name="T1" fmla="*/ 0 h 21600"/>
              <a:gd name="T2" fmla="*/ 199226752 w 21600"/>
              <a:gd name="T3" fmla="*/ 13440833 h 21600"/>
              <a:gd name="T4" fmla="*/ 796907008 w 21600"/>
              <a:gd name="T5" fmla="*/ 6720417 h 21600"/>
              <a:gd name="T6" fmla="*/ 1394587265 w 21600"/>
              <a:gd name="T7" fmla="*/ 13440833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2"/>
          </a:solidFill>
          <a:ln w="12700" cap="sq">
            <a:solidFill>
              <a:schemeClr val="tx2"/>
            </a:solidFill>
            <a:miter lim="800000"/>
            <a:headEnd type="none" w="sm" len="sm"/>
            <a:tailEnd type="none" w="sm" len="sm"/>
          </a:ln>
        </p:spPr>
        <p:txBody>
          <a:bodyPr wrap="none" anchor="ct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box(out)">
                                      <p:cBhvr>
                                        <p:cTn id="7" dur="500"/>
                                        <p:tgtEl>
                                          <p:spTgt spid="5837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8374"/>
                                        </p:tgtEl>
                                        <p:attrNameLst>
                                          <p:attrName>style.visibility</p:attrName>
                                        </p:attrNameLst>
                                      </p:cBhvr>
                                      <p:to>
                                        <p:strVal val="visible"/>
                                      </p:to>
                                    </p:set>
                                    <p:animEffect transition="in" filter="box(out)">
                                      <p:cBhvr>
                                        <p:cTn id="12" dur="500"/>
                                        <p:tgtEl>
                                          <p:spTgt spid="58374"/>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58375"/>
                                        </p:tgtEl>
                                        <p:attrNameLst>
                                          <p:attrName>style.visibility</p:attrName>
                                        </p:attrNameLst>
                                      </p:cBhvr>
                                      <p:to>
                                        <p:strVal val="visible"/>
                                      </p:to>
                                    </p:set>
                                    <p:animEffect transition="in" filter="box(out)">
                                      <p:cBhvr>
                                        <p:cTn id="17" dur="500"/>
                                        <p:tgtEl>
                                          <p:spTgt spid="58375"/>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58376"/>
                                        </p:tgtEl>
                                        <p:attrNameLst>
                                          <p:attrName>style.visibility</p:attrName>
                                        </p:attrNameLst>
                                      </p:cBhvr>
                                      <p:to>
                                        <p:strVal val="visible"/>
                                      </p:to>
                                    </p:set>
                                    <p:animEffect transition="in" filter="box(out)">
                                      <p:cBhvr>
                                        <p:cTn id="22" dur="500"/>
                                        <p:tgtEl>
                                          <p:spTgt spid="58376"/>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485864-0A9E-449F-B642-C3ED6F98426B}" type="datetime1">
              <a:rPr lang="en-US" sz="1400" smtClean="0"/>
              <a:pPr eaLnBrk="1" hangingPunct="1"/>
              <a:t>1/28/2014</a:t>
            </a:fld>
            <a:endParaRPr lang="en-US" sz="1400" smtClean="0"/>
          </a:p>
        </p:txBody>
      </p:sp>
      <p:sp>
        <p:nvSpPr>
          <p:cNvPr id="27651"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6530A7-B4D9-4213-A717-FAB61627DE1F}" type="slidenum">
              <a:rPr lang="en-US" sz="1400" smtClean="0"/>
              <a:pPr eaLnBrk="1" hangingPunct="1"/>
              <a:t>13</a:t>
            </a:fld>
            <a:endParaRPr lang="en-US" sz="1400" smtClean="0"/>
          </a:p>
        </p:txBody>
      </p:sp>
      <p:sp>
        <p:nvSpPr>
          <p:cNvPr id="27652" name="Text Box 2"/>
          <p:cNvSpPr txBox="1">
            <a:spLocks noChangeArrowheads="1"/>
          </p:cNvSpPr>
          <p:nvPr/>
        </p:nvSpPr>
        <p:spPr bwMode="auto">
          <a:xfrm>
            <a:off x="0" y="0"/>
            <a:ext cx="9144000" cy="6740525"/>
          </a:xfrm>
          <a:prstGeom prst="rect">
            <a:avLst/>
          </a:prstGeom>
          <a:solidFill>
            <a:schemeClr val="bg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50000"/>
              </a:lnSpc>
            </a:pPr>
            <a:endParaRPr lang="en-US">
              <a:solidFill>
                <a:srgbClr val="FFFFFF"/>
              </a:solidFill>
              <a:latin typeface="Arial" charset="0"/>
              <a:cs typeface="Arial" charset="0"/>
            </a:endParaRPr>
          </a:p>
          <a:p>
            <a:pPr eaLnBrk="1" hangingPunct="1">
              <a:lnSpc>
                <a:spcPct val="150000"/>
              </a:lnSpc>
            </a:pPr>
            <a:endParaRPr lang="en-US">
              <a:solidFill>
                <a:srgbClr val="FFFFFF"/>
              </a:solidFill>
              <a:latin typeface="Arial" charset="0"/>
              <a:cs typeface="Arial" charset="0"/>
            </a:endParaRPr>
          </a:p>
          <a:p>
            <a:pPr eaLnBrk="1" hangingPunct="1">
              <a:lnSpc>
                <a:spcPct val="150000"/>
              </a:lnSpc>
            </a:pPr>
            <a:r>
              <a:rPr lang="en-US">
                <a:solidFill>
                  <a:srgbClr val="FFFFFF"/>
                </a:solidFill>
                <a:latin typeface="Arial" charset="0"/>
                <a:cs typeface="Arial" charset="0"/>
              </a:rPr>
              <a:t>It cannot be expected to happen when the corrosion products are soluble and the corrosion is taking place in an aqueous environment,  i.e. "wet corrosion". </a:t>
            </a:r>
          </a:p>
          <a:p>
            <a:pPr eaLnBrk="1" hangingPunct="1">
              <a:lnSpc>
                <a:spcPct val="150000"/>
              </a:lnSpc>
            </a:pPr>
            <a:r>
              <a:rPr lang="en-US">
                <a:solidFill>
                  <a:srgbClr val="FFFFFF"/>
                </a:solidFill>
                <a:latin typeface="Arial" charset="0"/>
                <a:cs typeface="Arial" charset="0"/>
              </a:rPr>
              <a:t>e.g., in a dry environment:</a:t>
            </a:r>
          </a:p>
          <a:p>
            <a:pPr eaLnBrk="1" hangingPunct="1">
              <a:lnSpc>
                <a:spcPct val="150000"/>
              </a:lnSpc>
            </a:pPr>
            <a:r>
              <a:rPr lang="en-US">
                <a:solidFill>
                  <a:srgbClr val="FFFFFF"/>
                </a:solidFill>
                <a:latin typeface="Arial" charset="0"/>
                <a:cs typeface="Arial" charset="0"/>
              </a:rPr>
              <a:t>Zinc + Oxygen ® Zinc Oxide + Water + Oxygen</a:t>
            </a:r>
          </a:p>
          <a:p>
            <a:pPr eaLnBrk="1" hangingPunct="1"/>
            <a:r>
              <a:rPr lang="en-US">
                <a:solidFill>
                  <a:srgbClr val="FFFFFF"/>
                </a:solidFill>
                <a:latin typeface="Arial" charset="0"/>
                <a:cs typeface="Arial" charset="0"/>
              </a:rPr>
              <a:t>Nothing much happens!</a:t>
            </a:r>
          </a:p>
          <a:p>
            <a:pPr eaLnBrk="1" hangingPunct="1"/>
            <a:endParaRPr lang="en-US">
              <a:solidFill>
                <a:srgbClr val="FFFFFF"/>
              </a:solidFill>
              <a:latin typeface="Arial" charset="0"/>
              <a:cs typeface="Arial" charset="0"/>
            </a:endParaRPr>
          </a:p>
          <a:p>
            <a:pPr eaLnBrk="1" hangingPunct="1"/>
            <a:r>
              <a:rPr lang="en-US">
                <a:solidFill>
                  <a:srgbClr val="FFFFFF"/>
                </a:solidFill>
                <a:latin typeface="Arial" charset="0"/>
                <a:cs typeface="Arial" charset="0"/>
              </a:rPr>
              <a:t>But add acid condensate  (as frequently occurs in industrial environments)  and</a:t>
            </a:r>
          </a:p>
          <a:p>
            <a:pPr eaLnBrk="1" hangingPunct="1"/>
            <a:r>
              <a:rPr lang="en-US">
                <a:solidFill>
                  <a:srgbClr val="FFFFFF"/>
                </a:solidFill>
                <a:latin typeface="Arial" charset="0"/>
                <a:cs typeface="Arial" charset="0"/>
              </a:rPr>
              <a:t>Zinc Oxide + Sulphuric Acid → Zinc Sulphate + Water →eases away, exposing Zinc.</a:t>
            </a:r>
          </a:p>
          <a:p>
            <a:pPr algn="ctr" eaLnBrk="1" hangingPunct="1">
              <a:lnSpc>
                <a:spcPct val="150000"/>
              </a:lnSpc>
            </a:pPr>
            <a:endParaRPr lang="en-US"/>
          </a:p>
        </p:txBody>
      </p:sp>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EEBEB4-A42E-4D14-8DCE-CB364A81E137}" type="datetime1">
              <a:rPr lang="en-US" sz="1400" smtClean="0"/>
              <a:pPr eaLnBrk="1" hangingPunct="1"/>
              <a:t>1/28/2014</a:t>
            </a:fld>
            <a:endParaRPr lang="en-US" sz="1400" smtClean="0"/>
          </a:p>
        </p:txBody>
      </p:sp>
      <p:sp>
        <p:nvSpPr>
          <p:cNvPr id="28675"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4B08200-9CAD-44BE-B1A9-E4CFA27344A9}" type="slidenum">
              <a:rPr lang="en-US" sz="1400" smtClean="0"/>
              <a:pPr eaLnBrk="1" hangingPunct="1"/>
              <a:t>14</a:t>
            </a:fld>
            <a:endParaRPr lang="en-US" sz="1400" smtClean="0"/>
          </a:p>
        </p:txBody>
      </p:sp>
      <p:sp>
        <p:nvSpPr>
          <p:cNvPr id="28676" name="Text Box 2"/>
          <p:cNvSpPr txBox="1">
            <a:spLocks noChangeArrowheads="1"/>
          </p:cNvSpPr>
          <p:nvPr/>
        </p:nvSpPr>
        <p:spPr bwMode="auto">
          <a:xfrm>
            <a:off x="457200" y="990600"/>
            <a:ext cx="8229600" cy="435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a:t>DRY CORROSION</a:t>
            </a:r>
          </a:p>
          <a:p>
            <a:pPr algn="ctr" eaLnBrk="1" hangingPunct="1"/>
            <a:endParaRPr lang="en-US" sz="2800"/>
          </a:p>
          <a:p>
            <a:pPr algn="ctr" eaLnBrk="1" hangingPunct="1"/>
            <a:r>
              <a:rPr lang="en-US" sz="3200"/>
              <a:t>At room temperature, most metals carry a very thin oxide layer as a result of the metal's reaction with oxygen in the atmosphere. </a:t>
            </a:r>
          </a:p>
          <a:p>
            <a:pPr algn="ctr" eaLnBrk="1" hangingPunct="1"/>
            <a:endParaRPr lang="en-US" sz="3200"/>
          </a:p>
          <a:p>
            <a:pPr algn="ctr" eaLnBrk="1" hangingPunct="1"/>
            <a:r>
              <a:rPr lang="en-US" sz="3200"/>
              <a:t>Metals subjected to heating may well carry a heavier layer, or the layer may detach. </a:t>
            </a:r>
          </a:p>
          <a:p>
            <a:pPr algn="ctr" eaLnBrk="1" hangingPunct="1"/>
            <a:endParaRPr lang="en-US" sz="3200"/>
          </a:p>
        </p:txBody>
      </p:sp>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4"/>
          <p:cNvSpPr>
            <a:spLocks noGrp="1" noChangeArrowheads="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3FF37B1-CA2B-483F-A52A-EBF364ADA393}" type="datetime1">
              <a:rPr lang="en-US" sz="1400" smtClean="0"/>
              <a:pPr eaLnBrk="1" hangingPunct="1"/>
              <a:t>1/28/2014</a:t>
            </a:fld>
            <a:endParaRPr lang="en-US" sz="1400" smtClean="0"/>
          </a:p>
        </p:txBody>
      </p:sp>
      <p:sp>
        <p:nvSpPr>
          <p:cNvPr id="29699" name="Rectangle 26"/>
          <p:cNvSpPr>
            <a:spLocks noGrp="1" noChangeArrowheads="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2E762E-6A75-4140-A5FA-CE198B4B63B7}" type="slidenum">
              <a:rPr lang="en-US" sz="1400" smtClean="0"/>
              <a:pPr eaLnBrk="1" hangingPunct="1"/>
              <a:t>15</a:t>
            </a:fld>
            <a:endParaRPr lang="en-US" sz="1400" smtClean="0"/>
          </a:p>
        </p:txBody>
      </p:sp>
      <p:sp>
        <p:nvSpPr>
          <p:cNvPr id="29700" name="Rectangle 5"/>
          <p:cNvSpPr>
            <a:spLocks noGrp="1" noChangeArrowheads="1"/>
          </p:cNvSpPr>
          <p:nvPr>
            <p:ph type="subTitle" idx="1"/>
          </p:nvPr>
        </p:nvSpPr>
        <p:spPr>
          <a:xfrm>
            <a:off x="228600" y="1524000"/>
            <a:ext cx="8686800" cy="4800600"/>
          </a:xfrm>
          <a:ln w="9525"/>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eaLnBrk="1" hangingPunct="1">
              <a:lnSpc>
                <a:spcPct val="80000"/>
              </a:lnSpc>
            </a:pPr>
            <a:r>
              <a:rPr lang="en-US" smtClean="0"/>
              <a:t>Steel which has been hot-rolled has a complex oxide layer which is physically unstable but still has a protective value provided the steel remains in air and as long as the layer remains a continuous layer.</a:t>
            </a:r>
          </a:p>
          <a:p>
            <a:pPr eaLnBrk="1" hangingPunct="1">
              <a:lnSpc>
                <a:spcPct val="80000"/>
              </a:lnSpc>
            </a:pPr>
            <a:endParaRPr lang="en-US" smtClean="0"/>
          </a:p>
          <a:p>
            <a:pPr eaLnBrk="1" hangingPunct="1">
              <a:lnSpc>
                <a:spcPct val="80000"/>
              </a:lnSpc>
            </a:pPr>
            <a:r>
              <a:rPr lang="en-US" smtClean="0"/>
              <a:t>It is worth remembering some corrosion takes place even under completely dry conditions. It needs removing before applying any form of protective coating.</a:t>
            </a:r>
          </a:p>
          <a:p>
            <a:pPr eaLnBrk="1" hangingPunct="1">
              <a:lnSpc>
                <a:spcPct val="80000"/>
              </a:lnSpc>
            </a:pPr>
            <a:endParaRPr lang="en-US" smtClean="0"/>
          </a:p>
        </p:txBody>
      </p:sp>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4"/>
          <p:cNvSpPr>
            <a:spLocks noGrp="1" noChangeArrowheads="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3BD2CE-1544-4F8B-B1B6-E6F3048FE9D7}" type="datetime1">
              <a:rPr lang="en-US" sz="1400" smtClean="0"/>
              <a:pPr eaLnBrk="1" hangingPunct="1"/>
              <a:t>1/28/2014</a:t>
            </a:fld>
            <a:endParaRPr lang="en-US" sz="1400" smtClean="0"/>
          </a:p>
        </p:txBody>
      </p:sp>
      <p:sp>
        <p:nvSpPr>
          <p:cNvPr id="30723" name="Rectangle 26"/>
          <p:cNvSpPr>
            <a:spLocks noGrp="1" noChangeArrowheads="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F168F7-6A57-48BA-9720-62870A7EA5FB}" type="slidenum">
              <a:rPr lang="en-US" sz="1400" smtClean="0"/>
              <a:pPr eaLnBrk="1" hangingPunct="1"/>
              <a:t>16</a:t>
            </a:fld>
            <a:endParaRPr lang="en-US" sz="1400" smtClean="0"/>
          </a:p>
        </p:txBody>
      </p:sp>
      <p:sp>
        <p:nvSpPr>
          <p:cNvPr id="30724" name="Text Box 2"/>
          <p:cNvSpPr txBox="1">
            <a:spLocks noChangeArrowheads="1"/>
          </p:cNvSpPr>
          <p:nvPr/>
        </p:nvSpPr>
        <p:spPr bwMode="auto">
          <a:xfrm>
            <a:off x="457200" y="3200400"/>
            <a:ext cx="8229600" cy="304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a:t>"Wet corrosion" takes place in wet environments, i.e. where relative humidity exceeds 60%. </a:t>
            </a:r>
          </a:p>
          <a:p>
            <a:pPr eaLnBrk="1" hangingPunct="1"/>
            <a:endParaRPr lang="en-US" sz="3200"/>
          </a:p>
          <a:p>
            <a:pPr eaLnBrk="1" hangingPunct="1"/>
            <a:r>
              <a:rPr lang="en-US" sz="3200"/>
              <a:t>These environments can be neutral, acidic or alkaline.</a:t>
            </a:r>
          </a:p>
          <a:p>
            <a:pPr algn="ctr" eaLnBrk="1" hangingPunct="1"/>
            <a:endParaRPr lang="en-US" sz="3200"/>
          </a:p>
        </p:txBody>
      </p:sp>
      <p:sp>
        <p:nvSpPr>
          <p:cNvPr id="30725" name="Rectangle 3"/>
          <p:cNvSpPr>
            <a:spLocks noGrp="1" noChangeArrowheads="1"/>
          </p:cNvSpPr>
          <p:nvPr>
            <p:ph type="ctrTitle"/>
          </p:nvPr>
        </p:nvSpPr>
        <p:spPr>
          <a:xfrm>
            <a:off x="838200" y="1295400"/>
            <a:ext cx="7772400" cy="1143000"/>
          </a:xfrm>
          <a:ln w="9525"/>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eaLnBrk="1" hangingPunct="1"/>
            <a:r>
              <a:rPr lang="en-US" sz="4000" b="1" smtClean="0">
                <a:solidFill>
                  <a:schemeClr val="tx1"/>
                </a:solidFill>
              </a:rPr>
              <a:t>WET CORROSION</a:t>
            </a:r>
            <a:br>
              <a:rPr lang="en-US" sz="4000" b="1" smtClean="0">
                <a:solidFill>
                  <a:schemeClr val="tx1"/>
                </a:solidFill>
              </a:rPr>
            </a:br>
            <a:endParaRPr lang="en-US" sz="4000" b="1" smtClean="0">
              <a:solidFill>
                <a:schemeClr val="tx1"/>
              </a:solidFill>
            </a:endParaRPr>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4"/>
          <p:cNvSpPr>
            <a:spLocks noGrp="1" noChangeArrowheads="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0588AEC-44A9-47BD-8687-44D2624854C3}" type="datetime1">
              <a:rPr lang="en-US" sz="1400" smtClean="0"/>
              <a:pPr eaLnBrk="1" hangingPunct="1"/>
              <a:t>1/28/2014</a:t>
            </a:fld>
            <a:endParaRPr lang="en-US" sz="1400" smtClean="0"/>
          </a:p>
        </p:txBody>
      </p:sp>
      <p:sp>
        <p:nvSpPr>
          <p:cNvPr id="31747" name="Rectangle 26"/>
          <p:cNvSpPr>
            <a:spLocks noGrp="1" noChangeArrowheads="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BFD9EB-4B45-4708-8770-87894F36710F}" type="slidenum">
              <a:rPr lang="en-US" sz="1400" smtClean="0"/>
              <a:pPr eaLnBrk="1" hangingPunct="1"/>
              <a:t>17</a:t>
            </a:fld>
            <a:endParaRPr lang="en-US" sz="1400" smtClean="0"/>
          </a:p>
        </p:txBody>
      </p:sp>
      <p:sp>
        <p:nvSpPr>
          <p:cNvPr id="77828" name="Rectangle 4"/>
          <p:cNvSpPr>
            <a:spLocks noGrp="1" noChangeArrowheads="1"/>
          </p:cNvSpPr>
          <p:nvPr>
            <p:ph type="ctrTitle"/>
          </p:nvPr>
        </p:nvSpPr>
        <p:spPr>
          <a:xfrm>
            <a:off x="762000" y="990600"/>
            <a:ext cx="7772400" cy="1143000"/>
          </a:xfrm>
        </p:spPr>
        <p:txBody>
          <a:bodyPr/>
          <a:lstStyle/>
          <a:p>
            <a:pPr eaLnBrk="1" hangingPunct="1">
              <a:defRPr/>
            </a:pPr>
            <a:r>
              <a:rPr lang="en-US" b="1" dirty="0" smtClean="0">
                <a:solidFill>
                  <a:schemeClr val="tx2">
                    <a:lumMod val="75000"/>
                  </a:schemeClr>
                </a:solidFill>
              </a:rPr>
              <a:t>Wet corrosion</a:t>
            </a:r>
          </a:p>
        </p:txBody>
      </p:sp>
      <p:sp>
        <p:nvSpPr>
          <p:cNvPr id="31749" name="Rectangle 5"/>
          <p:cNvSpPr>
            <a:spLocks noGrp="1" noChangeArrowheads="1"/>
          </p:cNvSpPr>
          <p:nvPr>
            <p:ph type="subTitle" idx="1"/>
          </p:nvPr>
        </p:nvSpPr>
        <p:spPr>
          <a:xfrm>
            <a:off x="609600" y="2514600"/>
            <a:ext cx="8001000" cy="3200400"/>
          </a:xfrm>
          <a:ln w="9525"/>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algn="l" eaLnBrk="1" hangingPunct="1">
              <a:lnSpc>
                <a:spcPct val="80000"/>
              </a:lnSpc>
            </a:pPr>
            <a:r>
              <a:rPr lang="en-US" smtClean="0"/>
              <a:t>Wet corrosion is electro-chemical. </a:t>
            </a:r>
          </a:p>
          <a:p>
            <a:pPr algn="l" eaLnBrk="1" hangingPunct="1">
              <a:lnSpc>
                <a:spcPct val="80000"/>
              </a:lnSpc>
            </a:pPr>
            <a:r>
              <a:rPr lang="en-US" smtClean="0"/>
              <a:t>When a metal is immersed in a conductive liquid (sulphur compounds in water in an industrial atmosphere or sodium chloride in water in a marine environment) some areas have a different electrical resistance from the rest of the surface.</a:t>
            </a:r>
          </a:p>
          <a:p>
            <a:pPr eaLnBrk="1" hangingPunct="1">
              <a:lnSpc>
                <a:spcPct val="80000"/>
              </a:lnSpc>
            </a:pPr>
            <a:endParaRPr lang="en-US" smtClean="0"/>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4"/>
          <p:cNvSpPr>
            <a:spLocks noGrp="1" noChangeArrowheads="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CF3C9F-9F7B-43A5-992D-3C40221F9EF4}" type="datetime1">
              <a:rPr lang="en-US" sz="1400" smtClean="0"/>
              <a:pPr eaLnBrk="1" hangingPunct="1"/>
              <a:t>1/28/2014</a:t>
            </a:fld>
            <a:endParaRPr lang="en-US" sz="1400" smtClean="0"/>
          </a:p>
        </p:txBody>
      </p:sp>
      <p:sp>
        <p:nvSpPr>
          <p:cNvPr id="32771" name="Rectangle 26"/>
          <p:cNvSpPr>
            <a:spLocks noGrp="1" noChangeArrowheads="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C1C2114-E3F1-4848-AEAF-89BC73253443}" type="slidenum">
              <a:rPr lang="en-US" sz="1400" smtClean="0"/>
              <a:pPr eaLnBrk="1" hangingPunct="1"/>
              <a:t>18</a:t>
            </a:fld>
            <a:endParaRPr lang="en-US" sz="1400" smtClean="0"/>
          </a:p>
        </p:txBody>
      </p:sp>
      <p:sp>
        <p:nvSpPr>
          <p:cNvPr id="32772" name="Rectangle 5"/>
          <p:cNvSpPr>
            <a:spLocks noGrp="1" noChangeArrowheads="1"/>
          </p:cNvSpPr>
          <p:nvPr>
            <p:ph type="subTitle" idx="1"/>
          </p:nvPr>
        </p:nvSpPr>
        <p:spPr>
          <a:xfrm>
            <a:off x="533400" y="2057400"/>
            <a:ext cx="8229600" cy="3505200"/>
          </a:xfrm>
          <a:ln w="9525"/>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algn="l" eaLnBrk="1" hangingPunct="1"/>
            <a:r>
              <a:rPr lang="en-US" smtClean="0"/>
              <a:t>A "positive" electric current flows from the negative (-) anode to the positive (+) cathode areas and this leads to the dissolving or "corroding" of the anode. </a:t>
            </a:r>
          </a:p>
          <a:p>
            <a:pPr algn="l" eaLnBrk="1" hangingPunct="1"/>
            <a:r>
              <a:rPr lang="en-US" smtClean="0"/>
              <a:t>In other words, a "corrosion cell" is, broadly speaking, the same as a car battery </a:t>
            </a:r>
          </a:p>
          <a:p>
            <a:pPr algn="l" eaLnBrk="1" hangingPunct="1"/>
            <a:endParaRPr lang="en-US" smtClean="0"/>
          </a:p>
          <a:p>
            <a:pPr eaLnBrk="1" hangingPunct="1"/>
            <a:endParaRPr lang="en-US" smtClean="0"/>
          </a:p>
        </p:txBody>
      </p:sp>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F18B44-B8D3-4038-8BC5-3A6F159F03D0}" type="datetime1">
              <a:rPr lang="en-US" sz="1400" smtClean="0"/>
              <a:pPr eaLnBrk="1" hangingPunct="1"/>
              <a:t>1/28/2014</a:t>
            </a:fld>
            <a:endParaRPr lang="en-US" sz="1400" smtClean="0"/>
          </a:p>
        </p:txBody>
      </p:sp>
      <p:sp>
        <p:nvSpPr>
          <p:cNvPr id="33795"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E0CCFA8-5FAC-42DB-9A81-2EBB63302E22}" type="slidenum">
              <a:rPr lang="en-US" sz="1400" smtClean="0"/>
              <a:pPr eaLnBrk="1" hangingPunct="1"/>
              <a:t>19</a:t>
            </a:fld>
            <a:endParaRPr lang="en-US" sz="1400" smtClean="0"/>
          </a:p>
        </p:txBody>
      </p:sp>
      <p:pic>
        <p:nvPicPr>
          <p:cNvPr id="33796" name="Picture 4" descr="ZincCarbo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021" name="Rectangle 5"/>
          <p:cNvSpPr>
            <a:spLocks noChangeArrowheads="1"/>
          </p:cNvSpPr>
          <p:nvPr/>
        </p:nvSpPr>
        <p:spPr bwMode="auto">
          <a:xfrm>
            <a:off x="0" y="5715000"/>
            <a:ext cx="9144000" cy="1143000"/>
          </a:xfrm>
          <a:prstGeom prst="rect">
            <a:avLst/>
          </a:prstGeom>
          <a:solidFill>
            <a:schemeClr val="tx1"/>
          </a:solidFill>
          <a:ln w="9525">
            <a:noFill/>
            <a:miter lim="800000"/>
            <a:headEnd/>
            <a:tailEnd/>
          </a:ln>
          <a:effectLst/>
        </p:spPr>
        <p:txBody>
          <a:bodyPr/>
          <a:lstStyle/>
          <a:p>
            <a:pPr algn="ctr">
              <a:defRPr/>
            </a:pPr>
            <a:r>
              <a:rPr lang="en-US" sz="2000" dirty="0">
                <a:solidFill>
                  <a:schemeClr val="bg2"/>
                </a:solidFill>
                <a:latin typeface="Arial" charset="0"/>
                <a:cs typeface="Arial" charset="0"/>
              </a:rPr>
              <a:t>The </a:t>
            </a:r>
            <a:r>
              <a:rPr lang="en-US" sz="2000" b="1" dirty="0">
                <a:solidFill>
                  <a:schemeClr val="bg2"/>
                </a:solidFill>
                <a:effectLst>
                  <a:outerShdw blurRad="38100" dist="38100" dir="2700000" algn="tl">
                    <a:srgbClr val="FFFFFF"/>
                  </a:outerShdw>
                </a:effectLst>
                <a:latin typeface="Arial" charset="0"/>
                <a:cs typeface="Arial" charset="0"/>
              </a:rPr>
              <a:t>zinc</a:t>
            </a:r>
            <a:r>
              <a:rPr lang="en-US" sz="2000" dirty="0">
                <a:solidFill>
                  <a:schemeClr val="bg2"/>
                </a:solidFill>
                <a:latin typeface="Arial" charset="0"/>
                <a:cs typeface="Arial" charset="0"/>
              </a:rPr>
              <a:t> serves as both the </a:t>
            </a:r>
            <a:r>
              <a:rPr lang="en-US" sz="2000" u="sng" dirty="0">
                <a:solidFill>
                  <a:schemeClr val="bg2"/>
                </a:solidFill>
                <a:effectLst>
                  <a:outerShdw blurRad="38100" dist="38100" dir="2700000" algn="tl">
                    <a:srgbClr val="FFFFFF"/>
                  </a:outerShdw>
                </a:effectLst>
                <a:latin typeface="Arial" charset="0"/>
                <a:cs typeface="Arial" charset="0"/>
              </a:rPr>
              <a:t>container </a:t>
            </a:r>
            <a:r>
              <a:rPr lang="en-US" sz="2000" dirty="0">
                <a:solidFill>
                  <a:schemeClr val="bg2"/>
                </a:solidFill>
                <a:latin typeface="Arial" charset="0"/>
                <a:cs typeface="Arial" charset="0"/>
              </a:rPr>
              <a:t>and the </a:t>
            </a:r>
            <a:r>
              <a:rPr lang="en-US" sz="2000" u="sng" dirty="0">
                <a:solidFill>
                  <a:schemeClr val="bg2"/>
                </a:solidFill>
                <a:effectLst>
                  <a:outerShdw blurRad="38100" dist="38100" dir="2700000" algn="tl">
                    <a:srgbClr val="FFFFFF"/>
                  </a:outerShdw>
                </a:effectLst>
                <a:latin typeface="Arial" charset="0"/>
                <a:cs typeface="Arial" charset="0"/>
              </a:rPr>
              <a:t>anode</a:t>
            </a:r>
            <a:r>
              <a:rPr lang="en-US" sz="2000" dirty="0">
                <a:solidFill>
                  <a:schemeClr val="bg2"/>
                </a:solidFill>
                <a:latin typeface="Arial" charset="0"/>
                <a:cs typeface="Arial" charset="0"/>
              </a:rPr>
              <a:t>. </a:t>
            </a:r>
          </a:p>
          <a:p>
            <a:pPr algn="ctr">
              <a:defRPr/>
            </a:pPr>
            <a:r>
              <a:rPr lang="en-US" sz="2000" dirty="0">
                <a:solidFill>
                  <a:schemeClr val="bg2"/>
                </a:solidFill>
                <a:latin typeface="Arial" charset="0"/>
                <a:cs typeface="Arial" charset="0"/>
              </a:rPr>
              <a:t>The </a:t>
            </a:r>
            <a:r>
              <a:rPr lang="en-US" sz="2000" b="1" dirty="0">
                <a:solidFill>
                  <a:schemeClr val="bg2"/>
                </a:solidFill>
                <a:effectLst>
                  <a:outerShdw blurRad="38100" dist="38100" dir="2700000" algn="tl">
                    <a:srgbClr val="FFFFFF"/>
                  </a:outerShdw>
                </a:effectLst>
                <a:latin typeface="Arial" charset="0"/>
                <a:cs typeface="Arial" charset="0"/>
              </a:rPr>
              <a:t>manganese dioxide/carbon mixture</a:t>
            </a:r>
            <a:r>
              <a:rPr lang="en-US" sz="2000" dirty="0">
                <a:solidFill>
                  <a:schemeClr val="bg2"/>
                </a:solidFill>
                <a:latin typeface="Arial" charset="0"/>
                <a:cs typeface="Arial" charset="0"/>
              </a:rPr>
              <a:t> is wetted with electrolyte. </a:t>
            </a:r>
          </a:p>
          <a:p>
            <a:pPr algn="ctr">
              <a:defRPr/>
            </a:pPr>
            <a:r>
              <a:rPr lang="en-US" sz="2000" dirty="0">
                <a:solidFill>
                  <a:schemeClr val="bg2"/>
                </a:solidFill>
                <a:latin typeface="Arial" charset="0"/>
                <a:cs typeface="Arial" charset="0"/>
              </a:rPr>
              <a:t>A </a:t>
            </a:r>
            <a:r>
              <a:rPr lang="en-US" sz="2000" b="1" dirty="0">
                <a:solidFill>
                  <a:schemeClr val="bg2"/>
                </a:solidFill>
                <a:effectLst>
                  <a:outerShdw blurRad="38100" dist="38100" dir="2700000" algn="tl">
                    <a:srgbClr val="FFFFFF"/>
                  </a:outerShdw>
                </a:effectLst>
                <a:latin typeface="Arial" charset="0"/>
                <a:cs typeface="Arial" charset="0"/>
              </a:rPr>
              <a:t>carbon rod</a:t>
            </a:r>
            <a:r>
              <a:rPr lang="en-US" sz="2000" dirty="0">
                <a:solidFill>
                  <a:schemeClr val="bg2"/>
                </a:solidFill>
                <a:latin typeface="Arial" charset="0"/>
                <a:cs typeface="Arial" charset="0"/>
              </a:rPr>
              <a:t> is into the center, serves as a </a:t>
            </a:r>
            <a:r>
              <a:rPr lang="en-US" sz="2000" u="sng" dirty="0">
                <a:solidFill>
                  <a:schemeClr val="bg2"/>
                </a:solidFill>
                <a:latin typeface="Arial" charset="0"/>
                <a:cs typeface="Arial" charset="0"/>
              </a:rPr>
              <a:t>cathode.</a:t>
            </a:r>
          </a:p>
        </p:txBody>
      </p:sp>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2"/>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93A2F1-8EA9-4B77-B414-45625273FC7F}" type="datetime1">
              <a:rPr lang="en-US" sz="1400" smtClean="0"/>
              <a:pPr eaLnBrk="1" hangingPunct="1"/>
              <a:t>1/28/2014</a:t>
            </a:fld>
            <a:endParaRPr lang="en-US" sz="1400" smtClean="0"/>
          </a:p>
        </p:txBody>
      </p:sp>
      <p:sp>
        <p:nvSpPr>
          <p:cNvPr id="16387" name="Slide Number Placeholder 4"/>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0EBEA4-A2D4-444D-89DC-24C1848BAB77}" type="slidenum">
              <a:rPr lang="en-US" sz="1400" smtClean="0"/>
              <a:pPr eaLnBrk="1" hangingPunct="1"/>
              <a:t>2</a:t>
            </a:fld>
            <a:endParaRPr lang="en-US" sz="1400" smtClean="0"/>
          </a:p>
        </p:txBody>
      </p:sp>
      <p:sp>
        <p:nvSpPr>
          <p:cNvPr id="16388" name="Text Box 7"/>
          <p:cNvSpPr txBox="1">
            <a:spLocks noChangeArrowheads="1"/>
          </p:cNvSpPr>
          <p:nvPr/>
        </p:nvSpPr>
        <p:spPr bwMode="auto">
          <a:xfrm>
            <a:off x="457200" y="1143000"/>
            <a:ext cx="82296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IN" sz="2800"/>
          </a:p>
        </p:txBody>
      </p:sp>
      <p:sp>
        <p:nvSpPr>
          <p:cNvPr id="16389" name="Rectangle 10"/>
          <p:cNvSpPr>
            <a:spLocks noGrp="1" noChangeArrowheads="1"/>
          </p:cNvSpPr>
          <p:nvPr>
            <p:ph type="title"/>
          </p:nvPr>
        </p:nvSpPr>
        <p:spPr/>
        <p:txBody>
          <a:bodyPr/>
          <a:lstStyle/>
          <a:p>
            <a:pPr eaLnBrk="1" hangingPunct="1"/>
            <a:endParaRPr lang="en-IN" smtClean="0"/>
          </a:p>
        </p:txBody>
      </p:sp>
      <p:pic>
        <p:nvPicPr>
          <p:cNvPr id="16390" name="Picture 11" descr="lower_cord_rust2_sm">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91440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1" name="Rectangle 12"/>
          <p:cNvSpPr>
            <a:spLocks noChangeArrowheads="1"/>
          </p:cNvSpPr>
          <p:nvPr/>
        </p:nvSpPr>
        <p:spPr bwMode="auto">
          <a:xfrm>
            <a:off x="0" y="5486400"/>
            <a:ext cx="9144000" cy="155257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b="1">
                <a:solidFill>
                  <a:schemeClr val="accent2"/>
                </a:solidFill>
              </a:rPr>
              <a:t>Perhaps the most serious structural problem is the</a:t>
            </a:r>
            <a:r>
              <a:rPr lang="en-US" b="1"/>
              <a:t> </a:t>
            </a:r>
            <a:r>
              <a:rPr lang="en-US" b="1">
                <a:solidFill>
                  <a:srgbClr val="800000"/>
                </a:solidFill>
              </a:rPr>
              <a:t>RUST</a:t>
            </a:r>
            <a:br>
              <a:rPr lang="en-US" b="1">
                <a:solidFill>
                  <a:srgbClr val="800000"/>
                </a:solidFill>
              </a:rPr>
            </a:br>
            <a:r>
              <a:rPr lang="en-US" b="1">
                <a:solidFill>
                  <a:schemeClr val="accent2"/>
                </a:solidFill>
              </a:rPr>
              <a:t>that has nearly eaten away half the lower cord</a:t>
            </a:r>
            <a:br>
              <a:rPr lang="en-US" b="1">
                <a:solidFill>
                  <a:schemeClr val="accent2"/>
                </a:solidFill>
              </a:rPr>
            </a:br>
            <a:r>
              <a:rPr lang="en-US" b="1">
                <a:solidFill>
                  <a:schemeClr val="accent2"/>
                </a:solidFill>
              </a:rPr>
              <a:t>under the bridge.</a:t>
            </a:r>
            <a:r>
              <a:rPr lang="en-US"/>
              <a:t> </a:t>
            </a:r>
          </a:p>
          <a:p>
            <a:pPr eaLnBrk="0" hangingPunct="0"/>
            <a:endParaRPr lang="en-US"/>
          </a:p>
        </p:txBody>
      </p:sp>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F3D7C48-1DF6-45C9-B793-81C62199FCD9}" type="datetime1">
              <a:rPr lang="en-US" sz="1400" smtClean="0"/>
              <a:pPr eaLnBrk="1" hangingPunct="1"/>
              <a:t>1/28/2014</a:t>
            </a:fld>
            <a:endParaRPr lang="en-US" sz="1400" smtClean="0"/>
          </a:p>
        </p:txBody>
      </p:sp>
      <p:sp>
        <p:nvSpPr>
          <p:cNvPr id="34819"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E27366B-55B8-4592-8BB6-EB0AF97A0292}" type="slidenum">
              <a:rPr lang="en-US" sz="1400" smtClean="0"/>
              <a:pPr eaLnBrk="1" hangingPunct="1"/>
              <a:t>20</a:t>
            </a:fld>
            <a:endParaRPr lang="en-US" sz="1400" smtClean="0"/>
          </a:p>
        </p:txBody>
      </p:sp>
      <p:pic>
        <p:nvPicPr>
          <p:cNvPr id="34820" name="Picture 3" descr="f010000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695325"/>
            <a:ext cx="9144000" cy="585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1" name="Rectangle 4"/>
          <p:cNvSpPr>
            <a:spLocks noChangeArrowheads="1"/>
          </p:cNvSpPr>
          <p:nvPr/>
        </p:nvSpPr>
        <p:spPr bwMode="auto">
          <a:xfrm>
            <a:off x="381000" y="5943600"/>
            <a:ext cx="1295400" cy="304800"/>
          </a:xfrm>
          <a:prstGeom prst="rect">
            <a:avLst/>
          </a:prstGeom>
          <a:solidFill>
            <a:srgbClr val="FFFFFF"/>
          </a:solidFill>
          <a:ln w="12700" cap="sq">
            <a:solidFill>
              <a:schemeClr val="tx1"/>
            </a:solidFill>
            <a:miter lim="800000"/>
            <a:headEnd type="none" w="sm" len="sm"/>
            <a:tailEnd type="none" w="sm" len="sm"/>
          </a:ln>
        </p:spPr>
        <p:txBody>
          <a:bodyPr wrap="none" anchor="ctr"/>
          <a:lstStyle/>
          <a:p>
            <a:pPr algn="ctr"/>
            <a:endParaRPr lang="en-IN"/>
          </a:p>
        </p:txBody>
      </p:sp>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3D2E1F-C4E3-4794-8207-F2FD1C6DDBA7}" type="datetime1">
              <a:rPr lang="en-US" sz="1400" smtClean="0"/>
              <a:pPr eaLnBrk="1" hangingPunct="1"/>
              <a:t>1/28/2014</a:t>
            </a:fld>
            <a:endParaRPr lang="en-US" sz="1400" smtClean="0"/>
          </a:p>
        </p:txBody>
      </p:sp>
      <p:sp>
        <p:nvSpPr>
          <p:cNvPr id="35843"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78E2185-1BF8-4531-AFE0-23D2A384995E}" type="slidenum">
              <a:rPr lang="en-US" sz="1400" smtClean="0"/>
              <a:pPr eaLnBrk="1" hangingPunct="1"/>
              <a:t>21</a:t>
            </a:fld>
            <a:endParaRPr lang="en-US" sz="1400" smtClean="0"/>
          </a:p>
        </p:txBody>
      </p:sp>
      <p:pic>
        <p:nvPicPr>
          <p:cNvPr id="35844" name="Picture 3" descr="f010000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736600"/>
            <a:ext cx="9144000" cy="612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5" name="Rectangle 4"/>
          <p:cNvSpPr>
            <a:spLocks noChangeArrowheads="1"/>
          </p:cNvSpPr>
          <p:nvPr/>
        </p:nvSpPr>
        <p:spPr bwMode="auto">
          <a:xfrm>
            <a:off x="1828800" y="6019800"/>
            <a:ext cx="1447800" cy="609600"/>
          </a:xfrm>
          <a:prstGeom prst="rect">
            <a:avLst/>
          </a:prstGeom>
          <a:solidFill>
            <a:srgbClr val="FFFFFF"/>
          </a:solidFill>
          <a:ln w="12700" cap="sq">
            <a:solidFill>
              <a:schemeClr val="tx1"/>
            </a:solidFill>
            <a:miter lim="800000"/>
            <a:headEnd type="none" w="sm" len="sm"/>
            <a:tailEnd type="none" w="sm" len="sm"/>
          </a:ln>
        </p:spPr>
        <p:txBody>
          <a:bodyPr wrap="none" anchor="ctr"/>
          <a:lstStyle/>
          <a:p>
            <a:endParaRPr lang="en-US"/>
          </a:p>
        </p:txBody>
      </p:sp>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3E2AE3-24F3-4F8C-BD82-6A112E503FE0}" type="datetime1">
              <a:rPr lang="en-US" sz="1400" smtClean="0"/>
              <a:pPr eaLnBrk="1" hangingPunct="1"/>
              <a:t>1/28/2014</a:t>
            </a:fld>
            <a:endParaRPr lang="en-US" sz="1400" smtClean="0"/>
          </a:p>
        </p:txBody>
      </p:sp>
      <p:sp>
        <p:nvSpPr>
          <p:cNvPr id="36867"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3A340D-FE99-4410-B007-2939FD859D7E}" type="slidenum">
              <a:rPr lang="en-US" sz="1400" smtClean="0"/>
              <a:pPr eaLnBrk="1" hangingPunct="1"/>
              <a:t>22</a:t>
            </a:fld>
            <a:endParaRPr lang="en-US" sz="1400" smtClean="0"/>
          </a:p>
        </p:txBody>
      </p:sp>
      <p:sp>
        <p:nvSpPr>
          <p:cNvPr id="36868" name="Text Box 3"/>
          <p:cNvSpPr txBox="1">
            <a:spLocks noChangeArrowheads="1"/>
          </p:cNvSpPr>
          <p:nvPr/>
        </p:nvSpPr>
        <p:spPr bwMode="auto">
          <a:xfrm>
            <a:off x="457200" y="838200"/>
            <a:ext cx="8229600" cy="520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endParaRPr lang="en-US"/>
          </a:p>
          <a:p>
            <a:pPr algn="just" eaLnBrk="1" hangingPunct="1"/>
            <a:r>
              <a:rPr lang="en-US"/>
              <a:t>When dissimilar metals are connected in the presence of an electrolyte the more  noble (cathodic) one tends to be protected while the more active (anodic or negative) corrodes rapidly.</a:t>
            </a:r>
          </a:p>
          <a:p>
            <a:pPr algn="just" eaLnBrk="1" hangingPunct="1"/>
            <a:endParaRPr lang="en-US"/>
          </a:p>
          <a:p>
            <a:pPr algn="just" eaLnBrk="1" hangingPunct="1"/>
            <a:endParaRPr lang="en-US"/>
          </a:p>
          <a:p>
            <a:pPr algn="just" eaLnBrk="1" hangingPunct="1"/>
            <a:r>
              <a:rPr lang="en-US"/>
              <a:t>As the potential difference between two dissimilar metals increases so does the possibility for galvanic corrosion.</a:t>
            </a:r>
          </a:p>
          <a:p>
            <a:pPr algn="just" eaLnBrk="1" hangingPunct="1"/>
            <a:endParaRPr lang="en-US"/>
          </a:p>
          <a:p>
            <a:pPr algn="just" eaLnBrk="1" hangingPunct="1"/>
            <a:endParaRPr lang="en-US"/>
          </a:p>
          <a:p>
            <a:pPr algn="just" eaLnBrk="1" hangingPunct="1"/>
            <a:r>
              <a:rPr lang="en-US"/>
              <a:t>The corrosion of metals is simply a reversion of their extraction process. 90% of marine and industrial corrosion is electro-chemical and the reaction approximates to that which takes place in a car battery.</a:t>
            </a:r>
          </a:p>
        </p:txBody>
      </p:sp>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4"/>
          <p:cNvSpPr>
            <a:spLocks noGrp="1" noChangeArrowheads="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E25E72-83CB-415B-9FCB-92E5B07E7378}" type="datetime1">
              <a:rPr lang="en-US" sz="1400" smtClean="0"/>
              <a:pPr eaLnBrk="1" hangingPunct="1"/>
              <a:t>1/28/2014</a:t>
            </a:fld>
            <a:endParaRPr lang="en-US" sz="1400" smtClean="0"/>
          </a:p>
        </p:txBody>
      </p:sp>
      <p:sp>
        <p:nvSpPr>
          <p:cNvPr id="37891" name="Rectangle 26"/>
          <p:cNvSpPr>
            <a:spLocks noGrp="1" noChangeArrowheads="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E5B26E-4222-4489-A11E-2A9D3303D95D}" type="slidenum">
              <a:rPr lang="en-US" sz="1400" smtClean="0"/>
              <a:pPr eaLnBrk="1" hangingPunct="1"/>
              <a:t>23</a:t>
            </a:fld>
            <a:endParaRPr lang="en-US" sz="1400" smtClean="0"/>
          </a:p>
        </p:txBody>
      </p:sp>
      <p:sp>
        <p:nvSpPr>
          <p:cNvPr id="37892" name="Rectangle 5"/>
          <p:cNvSpPr>
            <a:spLocks noGrp="1" noChangeArrowheads="1"/>
          </p:cNvSpPr>
          <p:nvPr>
            <p:ph type="subTitle" idx="1"/>
          </p:nvPr>
        </p:nvSpPr>
        <p:spPr>
          <a:xfrm>
            <a:off x="533400" y="1524000"/>
            <a:ext cx="8077200" cy="4724400"/>
          </a:xfrm>
          <a:ln w="9525"/>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algn="l" eaLnBrk="1" hangingPunct="1">
              <a:lnSpc>
                <a:spcPct val="80000"/>
              </a:lnSpc>
            </a:pPr>
            <a:r>
              <a:rPr lang="en-US" smtClean="0"/>
              <a:t>Metals exposed to uncontrolled ‘normal’ atmospheres may corrode rapidly and by different mechanisms than those kept in pure, dry air - even if they are not exposed to rain. </a:t>
            </a:r>
          </a:p>
          <a:p>
            <a:pPr algn="l" eaLnBrk="1" hangingPunct="1">
              <a:lnSpc>
                <a:spcPct val="80000"/>
              </a:lnSpc>
            </a:pPr>
            <a:endParaRPr lang="en-US" smtClean="0"/>
          </a:p>
          <a:p>
            <a:pPr algn="l" eaLnBrk="1" hangingPunct="1">
              <a:lnSpc>
                <a:spcPct val="80000"/>
              </a:lnSpc>
            </a:pPr>
            <a:r>
              <a:rPr lang="en-US" smtClean="0"/>
              <a:t>In dry atmospheres, the growing oxide film usually protects the underlying metal, giving rise to ‘logarithmic’ or ‘square-root time’ law. </a:t>
            </a:r>
          </a:p>
        </p:txBody>
      </p:sp>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5F05C56-C417-4F39-9E4B-D9A6B1698DF9}" type="datetime1">
              <a:rPr lang="en-US" sz="1400" smtClean="0"/>
              <a:pPr eaLnBrk="1" hangingPunct="1"/>
              <a:t>1/28/2014</a:t>
            </a:fld>
            <a:endParaRPr lang="en-US" sz="1400" smtClean="0"/>
          </a:p>
        </p:txBody>
      </p:sp>
      <p:sp>
        <p:nvSpPr>
          <p:cNvPr id="38915" name="Slide Number Placeholder 5"/>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538D37-CD8A-4D7D-B9C6-A11278C4121D}" type="slidenum">
              <a:rPr lang="en-US" sz="1400" smtClean="0"/>
              <a:pPr eaLnBrk="1" hangingPunct="1"/>
              <a:t>24</a:t>
            </a:fld>
            <a:endParaRPr lang="en-US" sz="1400" smtClean="0"/>
          </a:p>
        </p:txBody>
      </p:sp>
      <p:sp>
        <p:nvSpPr>
          <p:cNvPr id="38916" name="Rectangle 3"/>
          <p:cNvSpPr>
            <a:spLocks noGrp="1" noChangeArrowheads="1"/>
          </p:cNvSpPr>
          <p:nvPr>
            <p:ph type="body" idx="1"/>
          </p:nvPr>
        </p:nvSpPr>
        <p:spPr>
          <a:xfrm>
            <a:off x="134938" y="1371600"/>
            <a:ext cx="8896350" cy="4879975"/>
          </a:xfrm>
        </p:spPr>
        <p:txBody>
          <a:bodyPr/>
          <a:lstStyle/>
          <a:p>
            <a:pPr eaLnBrk="1" hangingPunct="1">
              <a:buFont typeface="Wingdings" pitchFamily="2" charset="2"/>
              <a:buNone/>
            </a:pPr>
            <a:r>
              <a:rPr lang="en-US" smtClean="0"/>
              <a:t>   In uncontrolled atmospheres, the rate usually remains constant for a period, but may fall off when the film has grown to an appreciable thickness. </a:t>
            </a:r>
          </a:p>
          <a:p>
            <a:pPr eaLnBrk="1" hangingPunct="1">
              <a:buFont typeface="Wingdings" pitchFamily="2" charset="2"/>
              <a:buNone/>
            </a:pPr>
            <a:r>
              <a:rPr lang="en-US" smtClean="0"/>
              <a:t>   If the metal is exposed to rain it may corrode while it is wet at the rate appropriate to immersion in impure, well-aerated water, but the rate will fall when it dries. </a:t>
            </a:r>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B1ADCE2-7451-4F29-97AC-7F703CDE7F82}" type="datetime1">
              <a:rPr lang="en-US" sz="1400" smtClean="0"/>
              <a:pPr eaLnBrk="1" hangingPunct="1"/>
              <a:t>1/28/2014</a:t>
            </a:fld>
            <a:endParaRPr lang="en-US" sz="1400" smtClean="0"/>
          </a:p>
        </p:txBody>
      </p:sp>
      <p:sp>
        <p:nvSpPr>
          <p:cNvPr id="39939" name="Slide Number Placeholder 5"/>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8DE21E-6208-40AC-844B-7C709CB8828A}" type="slidenum">
              <a:rPr lang="en-US" sz="1400" smtClean="0"/>
              <a:pPr eaLnBrk="1" hangingPunct="1"/>
              <a:t>25</a:t>
            </a:fld>
            <a:endParaRPr lang="en-US" sz="1400" smtClean="0"/>
          </a:p>
        </p:txBody>
      </p:sp>
      <p:sp>
        <p:nvSpPr>
          <p:cNvPr id="39940" name="Rectangle 3"/>
          <p:cNvSpPr>
            <a:spLocks noGrp="1" noChangeArrowheads="1"/>
          </p:cNvSpPr>
          <p:nvPr>
            <p:ph type="body" idx="1"/>
          </p:nvPr>
        </p:nvSpPr>
        <p:spPr/>
        <p:txBody>
          <a:bodyPr/>
          <a:lstStyle/>
          <a:p>
            <a:pPr algn="ctr" eaLnBrk="1" hangingPunct="1">
              <a:buFont typeface="Wingdings" pitchFamily="2" charset="2"/>
              <a:buNone/>
            </a:pPr>
            <a:r>
              <a:rPr lang="en-US" smtClean="0"/>
              <a:t>Equation for predicting rates of atmospheric corrosion must therefore contain a term for </a:t>
            </a:r>
          </a:p>
          <a:p>
            <a:pPr algn="ctr" eaLnBrk="1" hangingPunct="1">
              <a:buFont typeface="Wingdings" pitchFamily="2" charset="2"/>
              <a:buNone/>
            </a:pPr>
            <a:r>
              <a:rPr lang="en-US" smtClean="0"/>
              <a:t>‘TIME OF WETNESS’ </a:t>
            </a:r>
          </a:p>
          <a:p>
            <a:pPr algn="ctr" eaLnBrk="1" hangingPunct="1">
              <a:buFont typeface="Wingdings" pitchFamily="2" charset="2"/>
              <a:buNone/>
            </a:pPr>
            <a:r>
              <a:rPr lang="en-US" smtClean="0"/>
              <a:t>as well as for </a:t>
            </a:r>
          </a:p>
          <a:p>
            <a:pPr lvl="4" eaLnBrk="1" hangingPunct="1">
              <a:buFont typeface="Wingdings" pitchFamily="2" charset="2"/>
              <a:buBlip>
                <a:blip r:embed="rId3"/>
              </a:buBlip>
            </a:pPr>
            <a:r>
              <a:rPr lang="en-US" sz="3200" smtClean="0"/>
              <a:t>Average temperature,</a:t>
            </a:r>
          </a:p>
          <a:p>
            <a:pPr lvl="4" eaLnBrk="1" hangingPunct="1">
              <a:buFont typeface="Wingdings" pitchFamily="2" charset="2"/>
              <a:buBlip>
                <a:blip r:embed="rId3"/>
              </a:buBlip>
            </a:pPr>
            <a:r>
              <a:rPr lang="en-US" sz="3200" smtClean="0"/>
              <a:t>Average relative humidity, </a:t>
            </a:r>
          </a:p>
          <a:p>
            <a:pPr lvl="4" eaLnBrk="1" hangingPunct="1">
              <a:buFont typeface="Wingdings" pitchFamily="2" charset="2"/>
              <a:buBlip>
                <a:blip r:embed="rId3"/>
              </a:buBlip>
            </a:pPr>
            <a:r>
              <a:rPr lang="en-US" sz="3200" smtClean="0"/>
              <a:t>Atmospheric purity and so on …</a:t>
            </a:r>
            <a:r>
              <a:rPr lang="en-US" smtClean="0"/>
              <a:t> </a:t>
            </a:r>
          </a:p>
        </p:txBody>
      </p:sp>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54C73C-6C01-49F1-8D49-95475A793AB6}" type="datetime1">
              <a:rPr lang="en-US" sz="1400" smtClean="0"/>
              <a:pPr eaLnBrk="1" hangingPunct="1"/>
              <a:t>1/28/2014</a:t>
            </a:fld>
            <a:endParaRPr lang="en-US" sz="1400" smtClean="0"/>
          </a:p>
        </p:txBody>
      </p:sp>
      <p:sp>
        <p:nvSpPr>
          <p:cNvPr id="40963" name="Slide Number Placeholder 5"/>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FAE183D-2CC9-4C06-82E8-008474D0A7CD}" type="slidenum">
              <a:rPr lang="en-US" sz="1400" smtClean="0"/>
              <a:pPr eaLnBrk="1" hangingPunct="1"/>
              <a:t>26</a:t>
            </a:fld>
            <a:endParaRPr lang="en-US" sz="1400" smtClean="0"/>
          </a:p>
        </p:txBody>
      </p:sp>
      <p:sp>
        <p:nvSpPr>
          <p:cNvPr id="40964" name="Rectangle 2"/>
          <p:cNvSpPr>
            <a:spLocks noGrp="1" noChangeArrowheads="1"/>
          </p:cNvSpPr>
          <p:nvPr>
            <p:ph type="title"/>
          </p:nvPr>
        </p:nvSpPr>
        <p:spPr/>
        <p:txBody>
          <a:bodyPr/>
          <a:lstStyle/>
          <a:p>
            <a:pPr eaLnBrk="1" hangingPunct="1"/>
            <a:r>
              <a:rPr lang="en-US" sz="4000" b="1" smtClean="0"/>
              <a:t>Time of Wetness (TOW)</a:t>
            </a:r>
            <a:r>
              <a:rPr lang="en-US" sz="4000" smtClean="0"/>
              <a:t/>
            </a:r>
            <a:br>
              <a:rPr lang="en-US" sz="4000" smtClean="0"/>
            </a:br>
            <a:endParaRPr lang="en-US" sz="4000" smtClean="0"/>
          </a:p>
        </p:txBody>
      </p:sp>
      <p:sp>
        <p:nvSpPr>
          <p:cNvPr id="40965" name="Rectangle 3"/>
          <p:cNvSpPr>
            <a:spLocks noGrp="1" noChangeArrowheads="1"/>
          </p:cNvSpPr>
          <p:nvPr>
            <p:ph type="body" idx="1"/>
          </p:nvPr>
        </p:nvSpPr>
        <p:spPr/>
        <p:txBody>
          <a:bodyPr/>
          <a:lstStyle/>
          <a:p>
            <a:pPr algn="ctr" eaLnBrk="1" hangingPunct="1">
              <a:buFont typeface="Wingdings" pitchFamily="2" charset="2"/>
              <a:buNone/>
            </a:pPr>
            <a:r>
              <a:rPr lang="en-US" smtClean="0"/>
              <a:t>  </a:t>
            </a:r>
          </a:p>
          <a:p>
            <a:pPr algn="ctr" eaLnBrk="1" hangingPunct="1">
              <a:buFont typeface="Wingdings" pitchFamily="2" charset="2"/>
              <a:buNone/>
            </a:pPr>
            <a:r>
              <a:rPr lang="en-US" smtClean="0"/>
              <a:t>From the fundamental theory, </a:t>
            </a:r>
          </a:p>
          <a:p>
            <a:pPr algn="ctr" eaLnBrk="1" hangingPunct="1">
              <a:buFont typeface="Wingdings" pitchFamily="2" charset="2"/>
              <a:buNone/>
            </a:pPr>
            <a:r>
              <a:rPr lang="en-US" smtClean="0"/>
              <a:t>the Time Of Wetness (TOW) of a corroding surface is a key parameter, </a:t>
            </a:r>
          </a:p>
          <a:p>
            <a:pPr algn="ctr" eaLnBrk="1" hangingPunct="1">
              <a:buFont typeface="Wingdings" pitchFamily="2" charset="2"/>
              <a:buNone/>
            </a:pPr>
            <a:r>
              <a:rPr lang="en-US" smtClean="0"/>
              <a:t>directly determining the duration of the electrochemical corrosion processes. </a:t>
            </a:r>
          </a:p>
        </p:txBody>
      </p:sp>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B4F9E1-E6C8-4DE1-95D1-EAA03D331E20}" type="datetime1">
              <a:rPr lang="en-US" sz="1400" smtClean="0"/>
              <a:pPr eaLnBrk="1" hangingPunct="1"/>
              <a:t>1/28/2014</a:t>
            </a:fld>
            <a:endParaRPr lang="en-US" sz="1400" smtClean="0"/>
          </a:p>
        </p:txBody>
      </p:sp>
      <p:sp>
        <p:nvSpPr>
          <p:cNvPr id="41987" name="Slide Number Placeholder 5"/>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B99A094-CD72-4CD9-9FEB-1B48156A32D7}" type="slidenum">
              <a:rPr lang="en-US" sz="1400" smtClean="0"/>
              <a:pPr eaLnBrk="1" hangingPunct="1"/>
              <a:t>27</a:t>
            </a:fld>
            <a:endParaRPr lang="en-US" sz="1400" smtClean="0"/>
          </a:p>
        </p:txBody>
      </p:sp>
      <p:sp>
        <p:nvSpPr>
          <p:cNvPr id="41988"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mtClean="0"/>
              <a:t>TOW is a complex variable, since all the means of formation and evaporation of the surface electrolyte solution must be considered</a:t>
            </a:r>
          </a:p>
          <a:p>
            <a:pPr algn="ctr" eaLnBrk="1" hangingPunct="1">
              <a:lnSpc>
                <a:spcPct val="90000"/>
              </a:lnSpc>
              <a:buFont typeface="Wingdings" pitchFamily="2" charset="2"/>
              <a:buNone/>
            </a:pPr>
            <a:endParaRPr lang="en-US" smtClean="0"/>
          </a:p>
          <a:p>
            <a:pPr algn="ctr" eaLnBrk="1" hangingPunct="1">
              <a:lnSpc>
                <a:spcPct val="90000"/>
              </a:lnSpc>
              <a:buFont typeface="Wingdings" pitchFamily="2" charset="2"/>
              <a:buNone/>
            </a:pPr>
            <a:r>
              <a:rPr lang="en-US" smtClean="0"/>
              <a:t>The TOW refers to the period of time during which the atmospheric conditions are favourable for the formation of a surface layer of moisture on a metal or alloy. </a:t>
            </a:r>
          </a:p>
        </p:txBody>
      </p:sp>
      <p:sp>
        <p:nvSpPr>
          <p:cNvPr id="41989" name="Rectangle 4"/>
          <p:cNvSpPr>
            <a:spLocks noGrp="1" noChangeArrowheads="1"/>
          </p:cNvSpPr>
          <p:nvPr>
            <p:ph type="title"/>
          </p:nvPr>
        </p:nvSpPr>
        <p:spPr>
          <a:xfrm>
            <a:off x="0" y="762000"/>
            <a:ext cx="8915400" cy="914400"/>
          </a:xfrm>
          <a:noFill/>
        </p:spPr>
        <p:txBody>
          <a:bodyPr/>
          <a:lstStyle/>
          <a:p>
            <a:pPr eaLnBrk="1" hangingPunct="1"/>
            <a:r>
              <a:rPr lang="en-US" sz="3600" b="1" smtClean="0"/>
              <a:t>Time of Wetness (TOW)</a:t>
            </a:r>
            <a:endParaRPr lang="en-US" sz="3600" smtClean="0"/>
          </a:p>
        </p:txBody>
      </p:sp>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E444532-F9E3-45C7-B4F1-6676144B221E}" type="datetime1">
              <a:rPr lang="en-US" sz="1400" smtClean="0"/>
              <a:pPr eaLnBrk="1" hangingPunct="1"/>
              <a:t>1/28/2014</a:t>
            </a:fld>
            <a:endParaRPr lang="en-US" sz="1400" smtClean="0"/>
          </a:p>
        </p:txBody>
      </p:sp>
      <p:sp>
        <p:nvSpPr>
          <p:cNvPr id="43011" name="Slide Number Placeholder 5"/>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D118EFF-0ED0-4687-AD04-C388A1879C31}" type="slidenum">
              <a:rPr lang="en-US" sz="1400" smtClean="0"/>
              <a:pPr eaLnBrk="1" hangingPunct="1"/>
              <a:t>28</a:t>
            </a:fld>
            <a:endParaRPr lang="en-US" sz="1400" smtClean="0"/>
          </a:p>
        </p:txBody>
      </p:sp>
      <p:sp>
        <p:nvSpPr>
          <p:cNvPr id="43012" name="Rectangle 3"/>
          <p:cNvSpPr>
            <a:spLocks noGrp="1" noChangeArrowheads="1"/>
          </p:cNvSpPr>
          <p:nvPr>
            <p:ph type="body" idx="1"/>
          </p:nvPr>
        </p:nvSpPr>
        <p:spPr>
          <a:xfrm>
            <a:off x="247650" y="1371600"/>
            <a:ext cx="8896350" cy="5486400"/>
          </a:xfrm>
        </p:spPr>
        <p:txBody>
          <a:bodyPr/>
          <a:lstStyle/>
          <a:p>
            <a:pPr algn="ctr" eaLnBrk="1" hangingPunct="1">
              <a:lnSpc>
                <a:spcPct val="80000"/>
              </a:lnSpc>
              <a:buFont typeface="Wingdings" pitchFamily="2" charset="2"/>
              <a:buNone/>
            </a:pPr>
            <a:r>
              <a:rPr lang="en-US" smtClean="0"/>
              <a:t>This moisture film is extremely important from the point of view of the </a:t>
            </a:r>
          </a:p>
          <a:p>
            <a:pPr algn="ctr" eaLnBrk="1" hangingPunct="1">
              <a:lnSpc>
                <a:spcPct val="80000"/>
              </a:lnSpc>
              <a:buFont typeface="Wingdings" pitchFamily="2" charset="2"/>
              <a:buNone/>
            </a:pPr>
            <a:r>
              <a:rPr lang="en-US" i="1" smtClean="0"/>
              <a:t>chemical mechanisms of the corrosion process</a:t>
            </a:r>
            <a:r>
              <a:rPr lang="en-US" smtClean="0"/>
              <a:t>. </a:t>
            </a:r>
          </a:p>
          <a:p>
            <a:pPr algn="ctr" eaLnBrk="1" hangingPunct="1">
              <a:lnSpc>
                <a:spcPct val="80000"/>
              </a:lnSpc>
              <a:buFont typeface="Wingdings" pitchFamily="2" charset="2"/>
              <a:buNone/>
            </a:pPr>
            <a:endParaRPr lang="en-US" smtClean="0"/>
          </a:p>
          <a:p>
            <a:pPr algn="ctr" eaLnBrk="1" hangingPunct="1">
              <a:lnSpc>
                <a:spcPct val="80000"/>
              </a:lnSpc>
              <a:buFont typeface="Wingdings" pitchFamily="2" charset="2"/>
              <a:buNone/>
            </a:pPr>
            <a:r>
              <a:rPr lang="en-US" smtClean="0"/>
              <a:t>For the purposes of the standard this has been defined as the time period during which the relative humidity is in excess of </a:t>
            </a:r>
            <a:r>
              <a:rPr lang="en-US" smtClean="0">
                <a:hlinkClick r:id="rId3"/>
              </a:rPr>
              <a:t>80%</a:t>
            </a:r>
            <a:r>
              <a:rPr lang="en-US" smtClean="0"/>
              <a:t> and the </a:t>
            </a:r>
            <a:r>
              <a:rPr lang="en-US" smtClean="0">
                <a:hlinkClick r:id="rId3"/>
              </a:rPr>
              <a:t>temperature is above</a:t>
            </a:r>
            <a:r>
              <a:rPr lang="en-US" smtClean="0"/>
              <a:t> </a:t>
            </a:r>
            <a:r>
              <a:rPr lang="en-US" sz="2800" smtClean="0"/>
              <a:t>0º</a:t>
            </a:r>
            <a:r>
              <a:rPr lang="en-US" smtClean="0"/>
              <a:t> C. </a:t>
            </a:r>
          </a:p>
          <a:p>
            <a:pPr algn="ctr" eaLnBrk="1" hangingPunct="1">
              <a:lnSpc>
                <a:spcPct val="80000"/>
              </a:lnSpc>
              <a:buFont typeface="Wingdings" pitchFamily="2" charset="2"/>
              <a:buNone/>
            </a:pPr>
            <a:r>
              <a:rPr lang="en-US" smtClean="0"/>
              <a:t>This measure can either be determined from weather data or measured directly through various means. </a:t>
            </a:r>
          </a:p>
        </p:txBody>
      </p:sp>
      <p:sp>
        <p:nvSpPr>
          <p:cNvPr id="43013" name="Rectangle 4"/>
          <p:cNvSpPr>
            <a:spLocks noGrp="1" noChangeArrowheads="1"/>
          </p:cNvSpPr>
          <p:nvPr>
            <p:ph type="title"/>
          </p:nvPr>
        </p:nvSpPr>
        <p:spPr>
          <a:xfrm>
            <a:off x="258763" y="304800"/>
            <a:ext cx="8885237" cy="1155700"/>
          </a:xfrm>
          <a:noFill/>
        </p:spPr>
        <p:txBody>
          <a:bodyPr/>
          <a:lstStyle/>
          <a:p>
            <a:pPr eaLnBrk="1" hangingPunct="1"/>
            <a:r>
              <a:rPr lang="en-US" b="1" smtClean="0"/>
              <a:t>Time of Wetness (TOW)</a:t>
            </a:r>
          </a:p>
        </p:txBody>
      </p:sp>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06BC5B-9A46-43D7-8861-8FBECCDB9C81}" type="datetime1">
              <a:rPr lang="en-US" sz="1400" smtClean="0"/>
              <a:pPr eaLnBrk="1" hangingPunct="1"/>
              <a:t>1/28/2014</a:t>
            </a:fld>
            <a:endParaRPr lang="en-US" sz="1400" smtClean="0"/>
          </a:p>
        </p:txBody>
      </p:sp>
      <p:sp>
        <p:nvSpPr>
          <p:cNvPr id="44035" name="Slide Number Placeholder 5"/>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FC5FD1D-8647-42FF-BF15-568C598FF8CB}" type="slidenum">
              <a:rPr lang="en-US" sz="1400" smtClean="0"/>
              <a:pPr eaLnBrk="1" hangingPunct="1"/>
              <a:t>29</a:t>
            </a:fld>
            <a:endParaRPr lang="en-US" sz="1400" smtClean="0"/>
          </a:p>
        </p:txBody>
      </p:sp>
      <p:sp>
        <p:nvSpPr>
          <p:cNvPr id="44036"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2800" smtClean="0"/>
              <a:t>   TOW categories range from </a:t>
            </a:r>
          </a:p>
          <a:p>
            <a:pPr algn="ctr" eaLnBrk="1" hangingPunct="1">
              <a:lnSpc>
                <a:spcPct val="90000"/>
              </a:lnSpc>
              <a:buFont typeface="Wingdings" pitchFamily="2" charset="2"/>
              <a:buNone/>
            </a:pPr>
            <a:r>
              <a:rPr lang="en-US" sz="2800" smtClean="0"/>
              <a:t>"Internal microclimates (T1) with climatic control" </a:t>
            </a:r>
          </a:p>
          <a:p>
            <a:pPr algn="ctr" eaLnBrk="1" hangingPunct="1">
              <a:lnSpc>
                <a:spcPct val="90000"/>
              </a:lnSpc>
              <a:buFont typeface="Wingdings" pitchFamily="2" charset="2"/>
              <a:buNone/>
            </a:pPr>
            <a:r>
              <a:rPr lang="en-US" sz="2800" smtClean="0"/>
              <a:t>to </a:t>
            </a:r>
          </a:p>
          <a:p>
            <a:pPr algn="ctr" eaLnBrk="1" hangingPunct="1">
              <a:lnSpc>
                <a:spcPct val="90000"/>
              </a:lnSpc>
              <a:buFont typeface="Wingdings" pitchFamily="2" charset="2"/>
              <a:buNone/>
            </a:pPr>
            <a:r>
              <a:rPr lang="en-US" sz="2800" smtClean="0"/>
              <a:t>"Part of damp climates, unventilated sheds in </a:t>
            </a:r>
          </a:p>
          <a:p>
            <a:pPr algn="ctr" eaLnBrk="1" hangingPunct="1">
              <a:lnSpc>
                <a:spcPct val="90000"/>
              </a:lnSpc>
              <a:buFont typeface="Wingdings" pitchFamily="2" charset="2"/>
              <a:buNone/>
            </a:pPr>
            <a:r>
              <a:rPr lang="en-US" sz="2800" smtClean="0"/>
              <a:t>humid conditions (T5)" </a:t>
            </a:r>
          </a:p>
          <a:p>
            <a:pPr algn="ctr" eaLnBrk="1" hangingPunct="1">
              <a:lnSpc>
                <a:spcPct val="90000"/>
              </a:lnSpc>
              <a:buFont typeface="Wingdings" pitchFamily="2" charset="2"/>
              <a:buNone/>
            </a:pPr>
            <a:r>
              <a:rPr lang="en-US" smtClean="0"/>
              <a:t>TOW units are </a:t>
            </a:r>
            <a:r>
              <a:rPr lang="en-US" i="1" smtClean="0"/>
              <a:t>hours per year (hours/year)</a:t>
            </a:r>
            <a:r>
              <a:rPr lang="en-US" smtClean="0"/>
              <a:t> </a:t>
            </a:r>
          </a:p>
          <a:p>
            <a:pPr algn="ctr" eaLnBrk="1" hangingPunct="1">
              <a:lnSpc>
                <a:spcPct val="90000"/>
              </a:lnSpc>
              <a:buFont typeface="Wingdings" pitchFamily="2" charset="2"/>
              <a:buNone/>
            </a:pPr>
            <a:r>
              <a:rPr lang="en-US" smtClean="0"/>
              <a:t>when relative humidity (RH) &gt; 80% and the temperature &gt; </a:t>
            </a:r>
            <a:r>
              <a:rPr lang="en-US" sz="2800" smtClean="0"/>
              <a:t>0º</a:t>
            </a:r>
            <a:r>
              <a:rPr lang="en-US" smtClean="0"/>
              <a:t> C. </a:t>
            </a:r>
            <a:r>
              <a:rPr lang="en-US" sz="2800" smtClean="0"/>
              <a:t> </a:t>
            </a:r>
          </a:p>
        </p:txBody>
      </p:sp>
      <p:sp>
        <p:nvSpPr>
          <p:cNvPr id="44037" name="Rectangle 4"/>
          <p:cNvSpPr>
            <a:spLocks noGrp="1" noChangeArrowheads="1"/>
          </p:cNvSpPr>
          <p:nvPr>
            <p:ph type="title"/>
          </p:nvPr>
        </p:nvSpPr>
        <p:spPr>
          <a:noFill/>
        </p:spPr>
        <p:txBody>
          <a:bodyPr/>
          <a:lstStyle/>
          <a:p>
            <a:pPr eaLnBrk="1" hangingPunct="1"/>
            <a:r>
              <a:rPr lang="en-US" b="1" smtClean="0"/>
              <a:t>Time of Wetness (TOW)</a:t>
            </a:r>
          </a:p>
        </p:txBody>
      </p:sp>
    </p:spTree>
  </p:cSld>
  <p:clrMapOvr>
    <a:masterClrMapping/>
  </p:clrMapOvr>
  <p:transition spd="slow">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2"/>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11CF85-5C2E-457A-A864-785E04562285}" type="datetime1">
              <a:rPr lang="en-US" sz="1400" smtClean="0"/>
              <a:pPr eaLnBrk="1" hangingPunct="1"/>
              <a:t>1/28/2014</a:t>
            </a:fld>
            <a:endParaRPr lang="en-US" sz="1400" smtClean="0"/>
          </a:p>
        </p:txBody>
      </p:sp>
      <p:sp>
        <p:nvSpPr>
          <p:cNvPr id="17411" name="Slide Number Placeholder 4"/>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1E7E9E-4AB2-44EC-916F-BF558FE4DDD9}" type="slidenum">
              <a:rPr lang="en-US" sz="1400" smtClean="0"/>
              <a:pPr eaLnBrk="1" hangingPunct="1"/>
              <a:t>3</a:t>
            </a:fld>
            <a:endParaRPr lang="en-US" sz="1400" smtClean="0"/>
          </a:p>
        </p:txBody>
      </p:sp>
      <p:sp>
        <p:nvSpPr>
          <p:cNvPr id="17412" name="Rectangle 2"/>
          <p:cNvSpPr>
            <a:spLocks noGrp="1" noChangeArrowheads="1"/>
          </p:cNvSpPr>
          <p:nvPr>
            <p:ph type="title"/>
          </p:nvPr>
        </p:nvSpPr>
        <p:spPr>
          <a:xfrm>
            <a:off x="1368425" y="889000"/>
            <a:ext cx="6746875" cy="492125"/>
          </a:xfrm>
        </p:spPr>
        <p:txBody>
          <a:bodyPr/>
          <a:lstStyle/>
          <a:p>
            <a:pPr eaLnBrk="1" hangingPunct="1"/>
            <a:r>
              <a:rPr lang="en-US" b="1" smtClean="0">
                <a:solidFill>
                  <a:schemeClr val="folHlink"/>
                </a:solidFill>
                <a:latin typeface="Impact" pitchFamily="34" charset="0"/>
              </a:rPr>
              <a:t>Impact of air pollution</a:t>
            </a:r>
          </a:p>
        </p:txBody>
      </p:sp>
      <p:pic>
        <p:nvPicPr>
          <p:cNvPr id="1064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4" name="Text Box 4"/>
          <p:cNvSpPr txBox="1">
            <a:spLocks noChangeArrowheads="1"/>
          </p:cNvSpPr>
          <p:nvPr/>
        </p:nvSpPr>
        <p:spPr bwMode="auto">
          <a:xfrm>
            <a:off x="4038600" y="3657600"/>
            <a:ext cx="1905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800" b="1">
                <a:solidFill>
                  <a:schemeClr val="folHlink"/>
                </a:solidFill>
                <a:latin typeface="Arial" charset="0"/>
              </a:rPr>
              <a:t>Impact of Air Pollution</a:t>
            </a:r>
          </a:p>
        </p:txBody>
      </p:sp>
      <p:sp>
        <p:nvSpPr>
          <p:cNvPr id="17415" name="Rectangle 5"/>
          <p:cNvSpPr>
            <a:spLocks noChangeArrowheads="1"/>
          </p:cNvSpPr>
          <p:nvPr/>
        </p:nvSpPr>
        <p:spPr bwMode="auto">
          <a:xfrm>
            <a:off x="3581400" y="3124200"/>
            <a:ext cx="2438400" cy="1143000"/>
          </a:xfrm>
          <a:prstGeom prst="rect">
            <a:avLst/>
          </a:prstGeom>
          <a:solidFill>
            <a:schemeClr val="bg1"/>
          </a:solidFill>
          <a:ln w="9525">
            <a:solidFill>
              <a:schemeClr val="bg1"/>
            </a:solidFill>
            <a:miter lim="800000"/>
            <a:headEnd/>
            <a:tailEnd/>
          </a:ln>
        </p:spPr>
        <p:txBody>
          <a:bodyPr wrap="none" anchor="ctr"/>
          <a:lstStyle/>
          <a:p>
            <a:pPr algn="ctr"/>
            <a:endParaRPr lang="en-IN" sz="1800">
              <a:solidFill>
                <a:schemeClr val="bg1"/>
              </a:solidFill>
              <a:latin typeface="Arial" charset="0"/>
            </a:endParaRPr>
          </a:p>
        </p:txBody>
      </p:sp>
      <p:sp>
        <p:nvSpPr>
          <p:cNvPr id="17416" name="Text Box 6"/>
          <p:cNvSpPr txBox="1">
            <a:spLocks noChangeArrowheads="1"/>
          </p:cNvSpPr>
          <p:nvPr/>
        </p:nvSpPr>
        <p:spPr bwMode="auto">
          <a:xfrm>
            <a:off x="1981200" y="2209800"/>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IN" sz="1800">
              <a:latin typeface="Arial" charset="0"/>
            </a:endParaRPr>
          </a:p>
        </p:txBody>
      </p:sp>
      <p:sp>
        <p:nvSpPr>
          <p:cNvPr id="17417" name="Text Box 7"/>
          <p:cNvSpPr txBox="1">
            <a:spLocks noChangeArrowheads="1"/>
          </p:cNvSpPr>
          <p:nvPr/>
        </p:nvSpPr>
        <p:spPr bwMode="auto">
          <a:xfrm>
            <a:off x="3810000" y="3276600"/>
            <a:ext cx="19050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000" b="1">
                <a:latin typeface="Arial" charset="0"/>
              </a:rPr>
              <a:t>Impact of Air Pollution</a:t>
            </a:r>
          </a:p>
        </p:txBody>
      </p:sp>
      <p:sp>
        <p:nvSpPr>
          <p:cNvPr id="17418" name="Oval 8"/>
          <p:cNvSpPr>
            <a:spLocks noChangeArrowheads="1"/>
          </p:cNvSpPr>
          <p:nvPr/>
        </p:nvSpPr>
        <p:spPr bwMode="auto">
          <a:xfrm>
            <a:off x="4038600" y="3886200"/>
            <a:ext cx="152400" cy="152400"/>
          </a:xfrm>
          <a:prstGeom prst="ellipse">
            <a:avLst/>
          </a:prstGeom>
          <a:solidFill>
            <a:schemeClr val="bg1"/>
          </a:solidFill>
          <a:ln w="9525">
            <a:solidFill>
              <a:schemeClr val="bg1"/>
            </a:solidFill>
            <a:round/>
            <a:headEnd/>
            <a:tailEnd/>
          </a:ln>
        </p:spPr>
        <p:txBody>
          <a:bodyPr wrap="none" anchor="ctr"/>
          <a:lstStyle/>
          <a:p>
            <a:endParaRPr lang="en-US"/>
          </a:p>
        </p:txBody>
      </p:sp>
      <p:sp>
        <p:nvSpPr>
          <p:cNvPr id="106505" name="AutoShape 9"/>
          <p:cNvSpPr>
            <a:spLocks noChangeArrowheads="1"/>
          </p:cNvSpPr>
          <p:nvPr/>
        </p:nvSpPr>
        <p:spPr bwMode="auto">
          <a:xfrm>
            <a:off x="8001000" y="228600"/>
            <a:ext cx="1143000" cy="762000"/>
          </a:xfrm>
          <a:prstGeom prst="wedgeRectCallout">
            <a:avLst>
              <a:gd name="adj1" fmla="val -103333"/>
              <a:gd name="adj2" fmla="val 44792"/>
            </a:avLst>
          </a:prstGeom>
          <a:solidFill>
            <a:srgbClr val="FF0000"/>
          </a:solidFill>
          <a:ln w="12700" cap="sq">
            <a:solidFill>
              <a:schemeClr val="tx1"/>
            </a:solidFill>
            <a:miter lim="800000"/>
            <a:headEnd type="none" w="sm" len="sm"/>
            <a:tailEnd type="none" w="sm" len="sm"/>
          </a:ln>
        </p:spPr>
        <p:txBody>
          <a:bodyPr/>
          <a:lstStyle/>
          <a:p>
            <a:pPr algn="ctr"/>
            <a:endParaRPr lang="en-IN"/>
          </a:p>
        </p:txBody>
      </p:sp>
      <p:sp>
        <p:nvSpPr>
          <p:cNvPr id="106506" name="Text Box 10"/>
          <p:cNvSpPr txBox="1">
            <a:spLocks noChangeArrowheads="1"/>
          </p:cNvSpPr>
          <p:nvPr/>
        </p:nvSpPr>
        <p:spPr bwMode="auto">
          <a:xfrm>
            <a:off x="8001000" y="304800"/>
            <a:ext cx="1143000" cy="639763"/>
          </a:xfrm>
          <a:prstGeom prst="rect">
            <a:avLst/>
          </a:prstGeom>
          <a:solidFill>
            <a:srgbClr val="3333CC"/>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IN" sz="1200" b="1"/>
              <a:t>Atmospheric Corrosion Effect</a:t>
            </a:r>
          </a:p>
        </p:txBody>
      </p:sp>
      <p:sp>
        <p:nvSpPr>
          <p:cNvPr id="106507" name="AutoShape 11"/>
          <p:cNvSpPr>
            <a:spLocks noChangeArrowheads="1"/>
          </p:cNvSpPr>
          <p:nvPr/>
        </p:nvSpPr>
        <p:spPr bwMode="auto">
          <a:xfrm rot="10800000">
            <a:off x="7696200" y="1981200"/>
            <a:ext cx="1219200" cy="381000"/>
          </a:xfrm>
          <a:prstGeom prst="wedgeRectCallout">
            <a:avLst>
              <a:gd name="adj1" fmla="val -43884"/>
              <a:gd name="adj2" fmla="val 181662"/>
            </a:avLst>
          </a:prstGeom>
          <a:solidFill>
            <a:srgbClr val="FF0000"/>
          </a:solidFill>
          <a:ln w="12700" cap="sq">
            <a:solidFill>
              <a:schemeClr val="tx1"/>
            </a:solidFill>
            <a:miter lim="800000"/>
            <a:headEnd type="none" w="sm" len="sm"/>
            <a:tailEnd type="none" w="sm" len="sm"/>
          </a:ln>
        </p:spPr>
        <p:txBody>
          <a:bodyPr rot="10800000"/>
          <a:lstStyle/>
          <a:p>
            <a:pPr algn="ctr"/>
            <a:endParaRPr lang="en-IN"/>
          </a:p>
        </p:txBody>
      </p:sp>
      <p:sp>
        <p:nvSpPr>
          <p:cNvPr id="106508" name="Text Box 12"/>
          <p:cNvSpPr txBox="1">
            <a:spLocks noChangeArrowheads="1"/>
          </p:cNvSpPr>
          <p:nvPr/>
        </p:nvSpPr>
        <p:spPr bwMode="auto">
          <a:xfrm>
            <a:off x="7620000" y="1905000"/>
            <a:ext cx="1295400" cy="457200"/>
          </a:xfrm>
          <a:prstGeom prst="rect">
            <a:avLst/>
          </a:prstGeom>
          <a:solidFill>
            <a:srgbClr val="3333CC"/>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IN" sz="1200" b="1"/>
              <a:t>Atmospheric Corrosion Effect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box(out)">
                                      <p:cBhvr>
                                        <p:cTn id="7" dur="3000"/>
                                        <p:tgtEl>
                                          <p:spTgt spid="1064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6505"/>
                                        </p:tgtEl>
                                        <p:attrNameLst>
                                          <p:attrName>style.visibility</p:attrName>
                                        </p:attrNameLst>
                                      </p:cBhvr>
                                      <p:to>
                                        <p:strVal val="visible"/>
                                      </p:to>
                                    </p:set>
                                    <p:animEffect transition="in" filter="box(in)">
                                      <p:cBhvr>
                                        <p:cTn id="12" dur="500"/>
                                        <p:tgtEl>
                                          <p:spTgt spid="1065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6507"/>
                                        </p:tgtEl>
                                        <p:attrNameLst>
                                          <p:attrName>style.visibility</p:attrName>
                                        </p:attrNameLst>
                                      </p:cBhvr>
                                      <p:to>
                                        <p:strVal val="visible"/>
                                      </p:to>
                                    </p:set>
                                    <p:animEffect transition="in" filter="box(in)">
                                      <p:cBhvr>
                                        <p:cTn id="17" dur="500"/>
                                        <p:tgtEl>
                                          <p:spTgt spid="1065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06506"/>
                                        </p:tgtEl>
                                        <p:attrNameLst>
                                          <p:attrName>style.visibility</p:attrName>
                                        </p:attrNameLst>
                                      </p:cBhvr>
                                      <p:to>
                                        <p:strVal val="visible"/>
                                      </p:to>
                                    </p:set>
                                    <p:anim calcmode="lin" valueType="num">
                                      <p:cBhvr additive="base">
                                        <p:cTn id="22" dur="500" fill="hold"/>
                                        <p:tgtEl>
                                          <p:spTgt spid="106506"/>
                                        </p:tgtEl>
                                        <p:attrNameLst>
                                          <p:attrName>ppt_x</p:attrName>
                                        </p:attrNameLst>
                                      </p:cBhvr>
                                      <p:tavLst>
                                        <p:tav tm="0">
                                          <p:val>
                                            <p:strVal val="1+#ppt_w/2"/>
                                          </p:val>
                                        </p:tav>
                                        <p:tav tm="100000">
                                          <p:val>
                                            <p:strVal val="#ppt_x"/>
                                          </p:val>
                                        </p:tav>
                                      </p:tavLst>
                                    </p:anim>
                                    <p:anim calcmode="lin" valueType="num">
                                      <p:cBhvr additive="base">
                                        <p:cTn id="23" dur="500" fill="hold"/>
                                        <p:tgtEl>
                                          <p:spTgt spid="106506"/>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06508"/>
                                        </p:tgtEl>
                                        <p:attrNameLst>
                                          <p:attrName>style.visibility</p:attrName>
                                        </p:attrNameLst>
                                      </p:cBhvr>
                                      <p:to>
                                        <p:strVal val="visible"/>
                                      </p:to>
                                    </p:set>
                                    <p:anim calcmode="lin" valueType="num">
                                      <p:cBhvr additive="base">
                                        <p:cTn id="28" dur="500" fill="hold"/>
                                        <p:tgtEl>
                                          <p:spTgt spid="106508"/>
                                        </p:tgtEl>
                                        <p:attrNameLst>
                                          <p:attrName>ppt_x</p:attrName>
                                        </p:attrNameLst>
                                      </p:cBhvr>
                                      <p:tavLst>
                                        <p:tav tm="0">
                                          <p:val>
                                            <p:strVal val="1+#ppt_w/2"/>
                                          </p:val>
                                        </p:tav>
                                        <p:tav tm="100000">
                                          <p:val>
                                            <p:strVal val="#ppt_x"/>
                                          </p:val>
                                        </p:tav>
                                      </p:tavLst>
                                    </p:anim>
                                    <p:anim calcmode="lin" valueType="num">
                                      <p:cBhvr additive="base">
                                        <p:cTn id="29" dur="500" fill="hold"/>
                                        <p:tgtEl>
                                          <p:spTgt spid="106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animBg="1"/>
      <p:bldP spid="106506" grpId="0" animBg="1"/>
      <p:bldP spid="106507" grpId="0" animBg="1"/>
      <p:bldP spid="1065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25D22E-D011-4ABF-8AFE-8281C687700D}" type="datetime1">
              <a:rPr lang="en-US" sz="1400" smtClean="0"/>
              <a:pPr eaLnBrk="1" hangingPunct="1"/>
              <a:t>1/28/2014</a:t>
            </a:fld>
            <a:endParaRPr lang="en-US" sz="1400" smtClean="0"/>
          </a:p>
        </p:txBody>
      </p:sp>
      <p:sp>
        <p:nvSpPr>
          <p:cNvPr id="45059" name="Slide Number Placeholder 5"/>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D21F19-1A04-4D56-BC5E-F518F411F77A}" type="slidenum">
              <a:rPr lang="en-US" sz="1400" smtClean="0"/>
              <a:pPr eaLnBrk="1" hangingPunct="1"/>
              <a:t>30</a:t>
            </a:fld>
            <a:endParaRPr lang="en-US" sz="1400" smtClean="0"/>
          </a:p>
        </p:txBody>
      </p:sp>
      <p:graphicFrame>
        <p:nvGraphicFramePr>
          <p:cNvPr id="96313" name="Group 57"/>
          <p:cNvGraphicFramePr>
            <a:graphicFrameLocks noGrp="1"/>
          </p:cNvGraphicFramePr>
          <p:nvPr>
            <p:ph type="tbl" idx="1"/>
          </p:nvPr>
        </p:nvGraphicFramePr>
        <p:xfrm>
          <a:off x="2057400" y="2362200"/>
          <a:ext cx="5410200" cy="4135440"/>
        </p:xfrm>
        <a:graphic>
          <a:graphicData uri="http://schemas.openxmlformats.org/drawingml/2006/table">
            <a:tbl>
              <a:tblPr/>
              <a:tblGrid>
                <a:gridCol w="4038600"/>
                <a:gridCol w="1371600"/>
              </a:tblGrid>
              <a:tr h="827088">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TOW &lt;= 10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hlinkClick r:id="rId3"/>
                        </a:rPr>
                        <a:t>T1</a:t>
                      </a:r>
                      <a:r>
                        <a:rPr kumimoji="0" lang="en-US" sz="2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7088">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10 &lt; TOW &lt;= 250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hlinkClick r:id="rId4"/>
                        </a:rPr>
                        <a:t>T2</a:t>
                      </a:r>
                      <a:r>
                        <a:rPr kumimoji="0" lang="en-US" sz="2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7088">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250 &lt; TOW &lt;= 2,500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hlinkClick r:id="rId5"/>
                        </a:rPr>
                        <a:t>T3</a:t>
                      </a:r>
                      <a:r>
                        <a:rPr kumimoji="0" lang="en-US" sz="2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7088">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2,500 &lt; TOW &lt;= 5,500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hlinkClick r:id="rId6"/>
                        </a:rPr>
                        <a:t>T4</a:t>
                      </a:r>
                      <a:r>
                        <a:rPr kumimoji="0" lang="en-US" sz="2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7088">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5,500 &lt; TOW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hlinkClick r:id="rId7"/>
                        </a:rPr>
                        <a:t>T5</a:t>
                      </a:r>
                      <a:r>
                        <a:rPr kumimoji="0" lang="en-US" sz="2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5080" name="Rectangle 58"/>
          <p:cNvSpPr>
            <a:spLocks noGrp="1" noChangeArrowheads="1"/>
          </p:cNvSpPr>
          <p:nvPr>
            <p:ph type="title"/>
          </p:nvPr>
        </p:nvSpPr>
        <p:spPr>
          <a:noFill/>
        </p:spPr>
        <p:txBody>
          <a:bodyPr/>
          <a:lstStyle/>
          <a:p>
            <a:pPr eaLnBrk="1" hangingPunct="1"/>
            <a:r>
              <a:rPr lang="en-US" b="1" smtClean="0"/>
              <a:t>Time of Wetness (TOW)</a:t>
            </a:r>
          </a:p>
        </p:txBody>
      </p:sp>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B2FCDD-77A3-400F-9F97-00ACA76CEE38}" type="datetime1">
              <a:rPr lang="en-US" sz="1400" smtClean="0"/>
              <a:pPr eaLnBrk="1" hangingPunct="1"/>
              <a:t>1/28/2014</a:t>
            </a:fld>
            <a:endParaRPr lang="en-US" sz="1400" smtClean="0"/>
          </a:p>
        </p:txBody>
      </p:sp>
      <p:sp>
        <p:nvSpPr>
          <p:cNvPr id="46083" name="Slide Number Placeholder 5"/>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5873E0-C47D-440B-BAB4-88449011F4B3}" type="slidenum">
              <a:rPr lang="en-US" sz="1400" smtClean="0"/>
              <a:pPr eaLnBrk="1" hangingPunct="1"/>
              <a:t>31</a:t>
            </a:fld>
            <a:endParaRPr lang="en-US" sz="1400" smtClean="0"/>
          </a:p>
        </p:txBody>
      </p:sp>
      <p:sp>
        <p:nvSpPr>
          <p:cNvPr id="46084"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mtClean="0"/>
              <a:t>Apart from the primary critical humidity </a:t>
            </a:r>
          </a:p>
          <a:p>
            <a:pPr algn="ctr" eaLnBrk="1" hangingPunct="1">
              <a:lnSpc>
                <a:spcPct val="90000"/>
              </a:lnSpc>
              <a:buFont typeface="Wingdings" pitchFamily="2" charset="2"/>
              <a:buNone/>
            </a:pPr>
            <a:r>
              <a:rPr lang="en-US" sz="2800" smtClean="0"/>
              <a:t>(associated with clean surfaces),</a:t>
            </a:r>
            <a:r>
              <a:rPr lang="en-US" smtClean="0"/>
              <a:t> </a:t>
            </a:r>
          </a:p>
          <a:p>
            <a:pPr algn="ctr" eaLnBrk="1" hangingPunct="1">
              <a:lnSpc>
                <a:spcPct val="90000"/>
              </a:lnSpc>
              <a:buFont typeface="Wingdings" pitchFamily="2" charset="2"/>
              <a:buNone/>
            </a:pPr>
            <a:r>
              <a:rPr lang="en-US" smtClean="0"/>
              <a:t>secondary and even tertiary critical humidity levels may be observed where the corrosion rate increases abruptly. </a:t>
            </a:r>
          </a:p>
          <a:p>
            <a:pPr algn="ctr" eaLnBrk="1" hangingPunct="1">
              <a:lnSpc>
                <a:spcPct val="90000"/>
              </a:lnSpc>
              <a:buFont typeface="Wingdings" pitchFamily="2" charset="2"/>
              <a:buNone/>
            </a:pPr>
            <a:r>
              <a:rPr lang="en-US" smtClean="0"/>
              <a:t>Hygroscopic corrosion products and capillary condensation of moisture in corrosion products are thought to account for these effects. </a:t>
            </a:r>
          </a:p>
        </p:txBody>
      </p:sp>
    </p:spTree>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70715AB-C0B6-4CD0-9ADC-A5570B584F69}" type="datetime1">
              <a:rPr lang="en-US" sz="1400" smtClean="0"/>
              <a:pPr eaLnBrk="1" hangingPunct="1"/>
              <a:t>1/28/2014</a:t>
            </a:fld>
            <a:endParaRPr lang="en-US" sz="1400" smtClean="0"/>
          </a:p>
        </p:txBody>
      </p:sp>
      <p:sp>
        <p:nvSpPr>
          <p:cNvPr id="47107" name="Slide Number Placeholder 5"/>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B1E694-FE7A-42A0-BEA5-61812E921ABB}" type="slidenum">
              <a:rPr lang="en-US" sz="1400" smtClean="0"/>
              <a:pPr eaLnBrk="1" hangingPunct="1"/>
              <a:t>32</a:t>
            </a:fld>
            <a:endParaRPr lang="en-US" sz="1400" smtClean="0"/>
          </a:p>
        </p:txBody>
      </p:sp>
      <p:sp>
        <p:nvSpPr>
          <p:cNvPr id="47108" name="Rectangle 3"/>
          <p:cNvSpPr>
            <a:spLocks noGrp="1" noChangeArrowheads="1"/>
          </p:cNvSpPr>
          <p:nvPr>
            <p:ph type="body" idx="1"/>
          </p:nvPr>
        </p:nvSpPr>
        <p:spPr/>
        <p:txBody>
          <a:bodyPr/>
          <a:lstStyle/>
          <a:p>
            <a:pPr algn="ctr" eaLnBrk="1" hangingPunct="1">
              <a:buFont typeface="Wingdings" pitchFamily="2" charset="2"/>
              <a:buNone/>
            </a:pPr>
            <a:r>
              <a:rPr lang="en-US" smtClean="0"/>
              <a:t>Other sources of surface electrolyte include chemical condensation </a:t>
            </a:r>
          </a:p>
          <a:p>
            <a:pPr algn="ctr" eaLnBrk="1" hangingPunct="1">
              <a:buFont typeface="Wingdings" pitchFamily="2" charset="2"/>
              <a:buNone/>
            </a:pPr>
            <a:r>
              <a:rPr lang="en-US" smtClean="0"/>
              <a:t>(by chlorides, sulfates and carbonates), </a:t>
            </a:r>
          </a:p>
          <a:p>
            <a:pPr algn="ctr" eaLnBrk="1" hangingPunct="1">
              <a:buFont typeface="Wingdings" pitchFamily="2" charset="2"/>
              <a:buNone/>
            </a:pPr>
            <a:r>
              <a:rPr lang="en-US" smtClean="0"/>
              <a:t>adsorbed molecular water layers </a:t>
            </a:r>
          </a:p>
          <a:p>
            <a:pPr algn="ctr" eaLnBrk="1" hangingPunct="1">
              <a:buFont typeface="Wingdings" pitchFamily="2" charset="2"/>
              <a:buNone/>
            </a:pPr>
            <a:r>
              <a:rPr lang="en-US" smtClean="0"/>
              <a:t>and </a:t>
            </a:r>
          </a:p>
          <a:p>
            <a:pPr algn="ctr" eaLnBrk="1" hangingPunct="1">
              <a:buFont typeface="Wingdings" pitchFamily="2" charset="2"/>
              <a:buNone/>
            </a:pPr>
            <a:r>
              <a:rPr lang="en-US" smtClean="0"/>
              <a:t>direct moisture precipitation </a:t>
            </a:r>
          </a:p>
          <a:p>
            <a:pPr algn="ctr" eaLnBrk="1" hangingPunct="1">
              <a:buFont typeface="Wingdings" pitchFamily="2" charset="2"/>
              <a:buNone/>
            </a:pPr>
            <a:r>
              <a:rPr lang="en-US" smtClean="0"/>
              <a:t>(ocean spray, dew, rain).</a:t>
            </a:r>
          </a:p>
        </p:txBody>
      </p:sp>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7351F8B-1B0D-45D7-AB41-E4895ED20389}" type="datetime1">
              <a:rPr lang="en-US" sz="1400" smtClean="0"/>
              <a:pPr eaLnBrk="1" hangingPunct="1"/>
              <a:t>1/28/2014</a:t>
            </a:fld>
            <a:endParaRPr lang="en-US" sz="1400" smtClean="0"/>
          </a:p>
        </p:txBody>
      </p:sp>
      <p:sp>
        <p:nvSpPr>
          <p:cNvPr id="48131" name="Slide Number Placeholder 5"/>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61B154-5D58-4A5A-B8B6-E4E4F6083900}" type="slidenum">
              <a:rPr lang="en-US" sz="1400" smtClean="0"/>
              <a:pPr eaLnBrk="1" hangingPunct="1"/>
              <a:t>33</a:t>
            </a:fld>
            <a:endParaRPr lang="en-US" sz="1400" smtClean="0"/>
          </a:p>
        </p:txBody>
      </p:sp>
      <p:sp>
        <p:nvSpPr>
          <p:cNvPr id="48132" name="Rectangle 3"/>
          <p:cNvSpPr>
            <a:spLocks noGrp="1" noChangeArrowheads="1"/>
          </p:cNvSpPr>
          <p:nvPr>
            <p:ph type="body" idx="1"/>
          </p:nvPr>
        </p:nvSpPr>
        <p:spPr>
          <a:xfrm>
            <a:off x="134938" y="1524000"/>
            <a:ext cx="8896350" cy="4727575"/>
          </a:xfrm>
        </p:spPr>
        <p:txBody>
          <a:bodyPr/>
          <a:lstStyle/>
          <a:p>
            <a:pPr algn="ctr" eaLnBrk="1" hangingPunct="1">
              <a:buFont typeface="Wingdings" pitchFamily="2" charset="2"/>
              <a:buNone/>
            </a:pPr>
            <a:r>
              <a:rPr lang="en-US" smtClean="0"/>
              <a:t>Serious discrepancies between that artificial threshold have been observed in cold countries of the world. </a:t>
            </a:r>
          </a:p>
          <a:p>
            <a:pPr algn="ctr" eaLnBrk="1" hangingPunct="1">
              <a:buFont typeface="Wingdings" pitchFamily="2" charset="2"/>
              <a:buNone/>
            </a:pPr>
            <a:r>
              <a:rPr lang="en-US" smtClean="0"/>
              <a:t>The presence of salts on a surface is a well documented and useful freezing depressant. </a:t>
            </a:r>
          </a:p>
          <a:p>
            <a:pPr algn="ctr" eaLnBrk="1" hangingPunct="1">
              <a:buFont typeface="Wingdings" pitchFamily="2" charset="2"/>
              <a:buNone/>
            </a:pPr>
            <a:r>
              <a:rPr lang="en-US" smtClean="0"/>
              <a:t>Stating that there is no corrosion activities below </a:t>
            </a:r>
          </a:p>
          <a:p>
            <a:pPr algn="ctr" eaLnBrk="1" hangingPunct="1">
              <a:buFont typeface="Wingdings" pitchFamily="2" charset="2"/>
              <a:buNone/>
            </a:pPr>
            <a:r>
              <a:rPr lang="en-US" smtClean="0"/>
              <a:t>o˚ C appears to be a troubling flaw in the ISO 9223 framework. </a:t>
            </a:r>
          </a:p>
        </p:txBody>
      </p:sp>
    </p:spTree>
  </p:cSld>
  <p:clrMapOvr>
    <a:masterClrMapping/>
  </p:clrMapOvr>
  <p:transition spd="slow">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EA07D6-5A2D-41A0-8E05-B351C20587EE}" type="datetime1">
              <a:rPr lang="en-US" sz="1400" smtClean="0"/>
              <a:pPr eaLnBrk="1" hangingPunct="1"/>
              <a:t>1/28/2014</a:t>
            </a:fld>
            <a:endParaRPr lang="en-US" sz="1400" smtClean="0"/>
          </a:p>
        </p:txBody>
      </p:sp>
      <p:sp>
        <p:nvSpPr>
          <p:cNvPr id="49155"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E8CA73-53E2-449F-98C8-FF3350CC2087}" type="slidenum">
              <a:rPr lang="en-US" sz="1400" smtClean="0"/>
              <a:pPr eaLnBrk="1" hangingPunct="1"/>
              <a:t>34</a:t>
            </a:fld>
            <a:endParaRPr lang="en-US" sz="1400" smtClean="0"/>
          </a:p>
        </p:txBody>
      </p:sp>
      <p:sp>
        <p:nvSpPr>
          <p:cNvPr id="49156" name="Text Box 2"/>
          <p:cNvSpPr txBox="1">
            <a:spLocks noChangeArrowheads="1"/>
          </p:cNvSpPr>
          <p:nvPr/>
        </p:nvSpPr>
        <p:spPr bwMode="auto">
          <a:xfrm>
            <a:off x="457200" y="838200"/>
            <a:ext cx="8229600" cy="4535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866775" indent="-409575"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1"/>
              <a:t>WHY TO PROTECT STEEL? </a:t>
            </a:r>
          </a:p>
          <a:p>
            <a:pPr algn="just" eaLnBrk="1" hangingPunct="1"/>
            <a:endParaRPr lang="en-US" b="1"/>
          </a:p>
          <a:p>
            <a:pPr algn="just" eaLnBrk="1" hangingPunct="1"/>
            <a:r>
              <a:rPr lang="en-US"/>
              <a:t>Electro-chemical corrosion can be highly concentrated at certain points. </a:t>
            </a:r>
          </a:p>
          <a:p>
            <a:pPr algn="just" eaLnBrk="1" hangingPunct="1"/>
            <a:endParaRPr lang="en-US"/>
          </a:p>
          <a:p>
            <a:pPr algn="just" eaLnBrk="1" hangingPunct="1"/>
            <a:r>
              <a:rPr lang="en-US"/>
              <a:t>There are a number of reasons why local corrosion can be so concentrated:</a:t>
            </a:r>
          </a:p>
          <a:p>
            <a:pPr algn="just" eaLnBrk="1" hangingPunct="1"/>
            <a:endParaRPr lang="en-US"/>
          </a:p>
          <a:p>
            <a:pPr lvl="1" algn="just" eaLnBrk="1" hangingPunct="1">
              <a:buFont typeface="Wingdings" pitchFamily="2" charset="2"/>
              <a:buChar char="§"/>
            </a:pPr>
            <a:r>
              <a:rPr lang="en-US"/>
              <a:t>The </a:t>
            </a:r>
            <a:r>
              <a:rPr lang="en-US" sz="2800"/>
              <a:t>first</a:t>
            </a:r>
            <a:r>
              <a:rPr lang="en-US"/>
              <a:t> reason is related to the presence of mill scale.</a:t>
            </a:r>
          </a:p>
          <a:p>
            <a:pPr lvl="1" algn="just" eaLnBrk="1" hangingPunct="1">
              <a:buFont typeface="Wingdings" pitchFamily="2" charset="2"/>
              <a:buChar char="§"/>
            </a:pPr>
            <a:r>
              <a:rPr lang="en-US"/>
              <a:t>Much of the structural steel, which is use, is hot-rolled. The white-hot steel is formed into structural sections by passing it through compressing rollers.	</a:t>
            </a:r>
          </a:p>
        </p:txBody>
      </p:sp>
    </p:spTree>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9AF460-8E1C-43D3-806F-30C2B6DCB34E}" type="datetime1">
              <a:rPr lang="en-US" sz="1400" smtClean="0"/>
              <a:pPr eaLnBrk="1" hangingPunct="1"/>
              <a:t>1/28/2014</a:t>
            </a:fld>
            <a:endParaRPr lang="en-US" sz="1400" smtClean="0"/>
          </a:p>
        </p:txBody>
      </p:sp>
      <p:sp>
        <p:nvSpPr>
          <p:cNvPr id="50179"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D69CEF-A449-4FF7-8F73-ADDE35D8B4E1}" type="slidenum">
              <a:rPr lang="en-US" sz="1400" smtClean="0"/>
              <a:pPr eaLnBrk="1" hangingPunct="1"/>
              <a:t>35</a:t>
            </a:fld>
            <a:endParaRPr lang="en-US" sz="1400" smtClean="0"/>
          </a:p>
        </p:txBody>
      </p:sp>
      <p:sp>
        <p:nvSpPr>
          <p:cNvPr id="50180" name="Text Box 2"/>
          <p:cNvSpPr txBox="1">
            <a:spLocks noChangeArrowheads="1"/>
          </p:cNvSpPr>
          <p:nvPr/>
        </p:nvSpPr>
        <p:spPr bwMode="auto">
          <a:xfrm>
            <a:off x="304800" y="1447800"/>
            <a:ext cx="8458200" cy="410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866775" indent="-409575"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r>
              <a:rPr lang="en-US"/>
              <a:t>In some parts of the process, water is poured upon the forming steel. Both these operations cause an oxide layer to be built-up on the steel's surface.</a:t>
            </a:r>
          </a:p>
          <a:p>
            <a:pPr lvl="1" algn="ctr" eaLnBrk="1" hangingPunct="1"/>
            <a:endParaRPr lang="en-US"/>
          </a:p>
          <a:p>
            <a:pPr algn="ctr" eaLnBrk="1" hangingPunct="1"/>
            <a:r>
              <a:rPr lang="en-US"/>
              <a:t>The oxide layer on hot-rolled mild steel is called mill scale. It is physically unstable. </a:t>
            </a:r>
          </a:p>
          <a:p>
            <a:pPr algn="ctr" eaLnBrk="1" hangingPunct="1"/>
            <a:r>
              <a:rPr lang="en-US"/>
              <a:t>It is a separate entity from the steel in much the same way as is a coat of paint.</a:t>
            </a:r>
          </a:p>
          <a:p>
            <a:pPr eaLnBrk="1" hangingPunct="1"/>
            <a:endParaRPr lang="en-US"/>
          </a:p>
          <a:p>
            <a:pPr algn="ctr" eaLnBrk="1" hangingPunct="1">
              <a:buFontTx/>
              <a:buChar char="•"/>
            </a:pPr>
            <a:r>
              <a:rPr lang="en-US"/>
              <a:t> The mill scale is not a continuous layer and does not represent a protective barrier. </a:t>
            </a:r>
          </a:p>
        </p:txBody>
      </p:sp>
    </p:spTree>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0C2DA54-330F-4590-84D7-B39D693FD81F}" type="datetime1">
              <a:rPr lang="en-US" sz="1400" smtClean="0"/>
              <a:pPr eaLnBrk="1" hangingPunct="1"/>
              <a:t>1/28/2014</a:t>
            </a:fld>
            <a:endParaRPr lang="en-US" sz="1400" smtClean="0"/>
          </a:p>
        </p:txBody>
      </p:sp>
      <p:sp>
        <p:nvSpPr>
          <p:cNvPr id="51203"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45247C9-CC96-46CE-B4F0-141868110D63}" type="slidenum">
              <a:rPr lang="en-US" sz="1400" smtClean="0"/>
              <a:pPr eaLnBrk="1" hangingPunct="1"/>
              <a:t>36</a:t>
            </a:fld>
            <a:endParaRPr lang="en-US" sz="1400" smtClean="0"/>
          </a:p>
        </p:txBody>
      </p:sp>
      <p:sp>
        <p:nvSpPr>
          <p:cNvPr id="51204" name="Text Box 2"/>
          <p:cNvSpPr txBox="1">
            <a:spLocks noChangeArrowheads="1"/>
          </p:cNvSpPr>
          <p:nvPr/>
        </p:nvSpPr>
        <p:spPr bwMode="auto">
          <a:xfrm>
            <a:off x="419100" y="1981200"/>
            <a:ext cx="8229600" cy="337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buFontTx/>
              <a:buChar char="•"/>
            </a:pPr>
            <a:r>
              <a:rPr lang="en-US"/>
              <a:t>The mill scale is cathodic and the steel anodic. If there are a few breaks in the scale layer, a little condensation with dissolved impurities to act as the electrolyte, and perhaps some dissolved oxygen, then a corrosion cell is formed in which the steel dissolves (corrodes) away. </a:t>
            </a:r>
          </a:p>
          <a:p>
            <a:pPr eaLnBrk="1" hangingPunct="1"/>
            <a:endParaRPr lang="en-US"/>
          </a:p>
          <a:p>
            <a:pPr algn="ctr" eaLnBrk="1" hangingPunct="1">
              <a:buFontTx/>
              <a:buChar char="•"/>
            </a:pPr>
            <a:r>
              <a:rPr lang="en-US"/>
              <a:t>Small bare areas of steel in large patches of intact mill scale, i.e. large cathodic areas, give rise to intense attack and severe pitting of the steel.</a:t>
            </a:r>
          </a:p>
        </p:txBody>
      </p:sp>
    </p:spTree>
  </p:cSld>
  <p:clrMapOvr>
    <a:masterClrMapping/>
  </p:clrMapOvr>
  <p:transition spd="slow">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A0FD35-F956-458C-9814-7D2C6124E6A2}" type="datetime1">
              <a:rPr lang="en-US" sz="1400" smtClean="0"/>
              <a:pPr eaLnBrk="1" hangingPunct="1"/>
              <a:t>1/28/2014</a:t>
            </a:fld>
            <a:endParaRPr lang="en-US" sz="1400" smtClean="0"/>
          </a:p>
        </p:txBody>
      </p:sp>
      <p:sp>
        <p:nvSpPr>
          <p:cNvPr id="52227"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171EA1-3E2D-4547-A37F-7E831AF4B852}" type="slidenum">
              <a:rPr lang="en-US" sz="1400" smtClean="0"/>
              <a:pPr eaLnBrk="1" hangingPunct="1"/>
              <a:t>37</a:t>
            </a:fld>
            <a:endParaRPr lang="en-US" sz="1400" smtClean="0"/>
          </a:p>
        </p:txBody>
      </p:sp>
      <p:pic>
        <p:nvPicPr>
          <p:cNvPr id="52228" name="Picture 3" descr="f010000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711200"/>
            <a:ext cx="9144000" cy="607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9" name="Rectangle 4"/>
          <p:cNvSpPr>
            <a:spLocks noChangeArrowheads="1"/>
          </p:cNvSpPr>
          <p:nvPr/>
        </p:nvSpPr>
        <p:spPr bwMode="auto">
          <a:xfrm>
            <a:off x="0" y="6248400"/>
            <a:ext cx="1600200" cy="381000"/>
          </a:xfrm>
          <a:prstGeom prst="rect">
            <a:avLst/>
          </a:prstGeom>
          <a:solidFill>
            <a:srgbClr val="FFFFFF"/>
          </a:solidFill>
          <a:ln w="12700" cap="sq">
            <a:solidFill>
              <a:schemeClr val="tx1"/>
            </a:solidFill>
            <a:miter lim="800000"/>
            <a:headEnd type="none" w="sm" len="sm"/>
            <a:tailEnd type="none" w="sm" len="sm"/>
          </a:ln>
        </p:spPr>
        <p:txBody>
          <a:bodyPr wrap="none" anchor="ctr"/>
          <a:lstStyle/>
          <a:p>
            <a:endParaRPr lang="en-US"/>
          </a:p>
        </p:txBody>
      </p:sp>
    </p:spTree>
  </p:cSld>
  <p:clrMapOvr>
    <a:masterClrMapping/>
  </p:clrMapOvr>
  <p:transition spd="slow">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439942-5C6E-4614-AA47-AB5FFFEC7704}" type="datetime1">
              <a:rPr lang="en-US" sz="1400" smtClean="0"/>
              <a:pPr eaLnBrk="1" hangingPunct="1"/>
              <a:t>1/28/2014</a:t>
            </a:fld>
            <a:endParaRPr lang="en-US" sz="1400" smtClean="0"/>
          </a:p>
        </p:txBody>
      </p:sp>
      <p:sp>
        <p:nvSpPr>
          <p:cNvPr id="53251"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3940A06-8643-41F2-AAE5-5E5C1F6B06D3}" type="slidenum">
              <a:rPr lang="en-US" sz="1400" smtClean="0"/>
              <a:pPr eaLnBrk="1" hangingPunct="1"/>
              <a:t>38</a:t>
            </a:fld>
            <a:endParaRPr lang="en-US" sz="1400" smtClean="0"/>
          </a:p>
        </p:txBody>
      </p:sp>
      <p:sp>
        <p:nvSpPr>
          <p:cNvPr id="53252" name="Text Box 2"/>
          <p:cNvSpPr txBox="1">
            <a:spLocks noChangeArrowheads="1"/>
          </p:cNvSpPr>
          <p:nvPr/>
        </p:nvSpPr>
        <p:spPr bwMode="auto">
          <a:xfrm>
            <a:off x="457200" y="838200"/>
            <a:ext cx="8229600" cy="319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2800"/>
              <a:t>Fifth</a:t>
            </a:r>
            <a:r>
              <a:rPr lang="en-US"/>
              <a:t>, cold bending, welding, etc. can produce highly stressed areas with adjacent anodic (-) and cathodic (+) patches.</a:t>
            </a:r>
          </a:p>
          <a:p>
            <a:pPr algn="just" eaLnBrk="1" hangingPunct="1"/>
            <a:endParaRPr lang="en-US"/>
          </a:p>
          <a:p>
            <a:pPr algn="just" eaLnBrk="1" hangingPunct="1"/>
            <a:r>
              <a:rPr lang="en-US" sz="2800"/>
              <a:t>Sixth</a:t>
            </a:r>
            <a:r>
              <a:rPr lang="en-US"/>
              <a:t>, crevice corrosion occurs in the low oxygen concentration areas of a corrosion cell.</a:t>
            </a:r>
          </a:p>
          <a:p>
            <a:pPr algn="just" eaLnBrk="1" hangingPunct="1"/>
            <a:endParaRPr lang="en-US"/>
          </a:p>
          <a:p>
            <a:pPr algn="just" eaLnBrk="1" hangingPunct="1"/>
            <a:r>
              <a:rPr lang="en-US" sz="2800"/>
              <a:t>Seventh</a:t>
            </a:r>
            <a:r>
              <a:rPr lang="en-US"/>
              <a:t>, even cold-formed steel has anodic and cathodic areas allowing electro-chemical corrosion to occur.</a:t>
            </a:r>
          </a:p>
        </p:txBody>
      </p:sp>
      <p:pic>
        <p:nvPicPr>
          <p:cNvPr id="53253" name="Picture 3" descr="f010000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4600" y="4241800"/>
            <a:ext cx="3816350" cy="246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4" name="Rectangle 4"/>
          <p:cNvSpPr>
            <a:spLocks noChangeArrowheads="1"/>
          </p:cNvSpPr>
          <p:nvPr/>
        </p:nvSpPr>
        <p:spPr bwMode="auto">
          <a:xfrm>
            <a:off x="2514600" y="6248400"/>
            <a:ext cx="685800" cy="304800"/>
          </a:xfrm>
          <a:prstGeom prst="rect">
            <a:avLst/>
          </a:prstGeom>
          <a:solidFill>
            <a:srgbClr val="FFFFFF"/>
          </a:solidFill>
          <a:ln w="12700" cap="sq">
            <a:solidFill>
              <a:schemeClr val="tx1"/>
            </a:solidFill>
            <a:miter lim="800000"/>
            <a:headEnd type="none" w="sm" len="sm"/>
            <a:tailEnd type="none" w="sm" len="sm"/>
          </a:ln>
        </p:spPr>
        <p:txBody>
          <a:bodyPr wrap="none" anchor="ctr"/>
          <a:lstStyle/>
          <a:p>
            <a:endParaRPr lang="en-US"/>
          </a:p>
        </p:txBody>
      </p:sp>
    </p:spTree>
  </p:cSld>
  <p:clrMapOvr>
    <a:masterClrMapping/>
  </p:clrMapOvr>
  <p:transition spd="slow">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54274" name="Picture 4" descr="f010000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349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5" name="Picture 5" descr="f010000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19100" y="3794125"/>
            <a:ext cx="6934200" cy="307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6" name="Rectangle 6"/>
          <p:cNvSpPr>
            <a:spLocks noChangeArrowheads="1"/>
          </p:cNvSpPr>
          <p:nvPr/>
        </p:nvSpPr>
        <p:spPr bwMode="auto">
          <a:xfrm>
            <a:off x="0" y="3200400"/>
            <a:ext cx="1524000" cy="381000"/>
          </a:xfrm>
          <a:prstGeom prst="rect">
            <a:avLst/>
          </a:prstGeom>
          <a:solidFill>
            <a:srgbClr val="FFFFFF"/>
          </a:solidFill>
          <a:ln w="12700" cap="sq">
            <a:solidFill>
              <a:schemeClr val="tx1"/>
            </a:solidFill>
            <a:miter lim="800000"/>
            <a:headEnd type="none" w="sm" len="sm"/>
            <a:tailEnd type="none" w="sm" len="sm"/>
          </a:ln>
        </p:spPr>
        <p:txBody>
          <a:bodyPr wrap="none" anchor="ctr"/>
          <a:lstStyle/>
          <a:p>
            <a:endParaRPr lang="en-US"/>
          </a:p>
        </p:txBody>
      </p:sp>
      <p:sp>
        <p:nvSpPr>
          <p:cNvPr id="54277" name="Rectangle 8"/>
          <p:cNvSpPr>
            <a:spLocks noChangeArrowheads="1"/>
          </p:cNvSpPr>
          <p:nvPr/>
        </p:nvSpPr>
        <p:spPr bwMode="auto">
          <a:xfrm>
            <a:off x="1752600" y="6400800"/>
            <a:ext cx="1295400" cy="457200"/>
          </a:xfrm>
          <a:prstGeom prst="rect">
            <a:avLst/>
          </a:prstGeom>
          <a:solidFill>
            <a:srgbClr val="FFFFFF"/>
          </a:solidFill>
          <a:ln w="12700" cap="sq">
            <a:solidFill>
              <a:schemeClr val="tx1"/>
            </a:solidFill>
            <a:miter lim="800000"/>
            <a:headEnd type="none" w="sm" len="sm"/>
            <a:tailEnd type="none" w="sm" len="sm"/>
          </a:ln>
        </p:spPr>
        <p:txBody>
          <a:bodyPr wrap="none" anchor="ctr"/>
          <a:lstStyle/>
          <a:p>
            <a:endParaRPr lang="en-US"/>
          </a:p>
        </p:txBody>
      </p:sp>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596959-1D0D-4D58-AF48-36E71E84DB0F}" type="datetime1">
              <a:rPr lang="en-US" sz="1400" smtClean="0"/>
              <a:pPr eaLnBrk="1" hangingPunct="1"/>
              <a:t>1/28/2014</a:t>
            </a:fld>
            <a:endParaRPr lang="en-US" sz="1400" smtClean="0"/>
          </a:p>
        </p:txBody>
      </p:sp>
      <p:sp>
        <p:nvSpPr>
          <p:cNvPr id="18435" name="Slide Number Placeholder 4"/>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D1F22D-D54F-405E-8EE9-FF82D0DC0870}" type="slidenum">
              <a:rPr lang="en-US" sz="1400" smtClean="0"/>
              <a:pPr eaLnBrk="1" hangingPunct="1"/>
              <a:t>4</a:t>
            </a:fld>
            <a:endParaRPr lang="en-US" sz="1400" smtClean="0"/>
          </a:p>
        </p:txBody>
      </p:sp>
      <p:sp>
        <p:nvSpPr>
          <p:cNvPr id="18436" name="Rectangle 4"/>
          <p:cNvSpPr>
            <a:spLocks noGrp="1" noChangeArrowheads="1"/>
          </p:cNvSpPr>
          <p:nvPr>
            <p:ph type="title"/>
          </p:nvPr>
        </p:nvSpPr>
        <p:spPr>
          <a:xfrm>
            <a:off x="258763" y="609600"/>
            <a:ext cx="8885237" cy="1155700"/>
          </a:xfrm>
        </p:spPr>
        <p:txBody>
          <a:bodyPr/>
          <a:lstStyle/>
          <a:p>
            <a:pPr eaLnBrk="1" hangingPunct="1"/>
            <a:r>
              <a:rPr lang="en-US" smtClean="0"/>
              <a:t>Atmospheric corrosion -costs</a:t>
            </a:r>
          </a:p>
        </p:txBody>
      </p:sp>
      <p:sp>
        <p:nvSpPr>
          <p:cNvPr id="18437" name="Rectangle 5"/>
          <p:cNvSpPr>
            <a:spLocks noChangeArrowheads="1"/>
          </p:cNvSpPr>
          <p:nvPr/>
        </p:nvSpPr>
        <p:spPr bwMode="auto">
          <a:xfrm>
            <a:off x="304800" y="2857500"/>
            <a:ext cx="8305800" cy="206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nchor="ctr">
            <a:spAutoFit/>
          </a:bodyPr>
          <a:lstStyle/>
          <a:p>
            <a:r>
              <a:rPr lang="en-US" sz="3200"/>
              <a:t>It is estimated that in the U.S. alone direct cost of atmospheric corrosion to the industry, government and consumers amounts to about  </a:t>
            </a:r>
          </a:p>
          <a:p>
            <a:r>
              <a:rPr lang="en-US" sz="3200"/>
              <a:t>$ 20 billion annually</a:t>
            </a:r>
            <a:r>
              <a:rPr lang="en-US"/>
              <a:t>.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763F325-6343-441D-BB77-095DF265F85A}" type="datetime1">
              <a:rPr lang="en-US" sz="1400" smtClean="0"/>
              <a:pPr eaLnBrk="1" hangingPunct="1"/>
              <a:t>1/28/2014</a:t>
            </a:fld>
            <a:endParaRPr lang="en-US" sz="1400" smtClean="0"/>
          </a:p>
        </p:txBody>
      </p:sp>
      <p:sp>
        <p:nvSpPr>
          <p:cNvPr id="55299"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EDDD83-F33E-4276-AC08-C6C35A1DB929}" type="slidenum">
              <a:rPr lang="en-US" sz="1400" smtClean="0"/>
              <a:pPr eaLnBrk="1" hangingPunct="1"/>
              <a:t>40</a:t>
            </a:fld>
            <a:endParaRPr lang="en-US" sz="1400" smtClean="0"/>
          </a:p>
        </p:txBody>
      </p:sp>
      <p:sp>
        <p:nvSpPr>
          <p:cNvPr id="28674" name="Text Box 2"/>
          <p:cNvSpPr txBox="1">
            <a:spLocks noChangeArrowheads="1"/>
          </p:cNvSpPr>
          <p:nvPr/>
        </p:nvSpPr>
        <p:spPr bwMode="auto">
          <a:xfrm>
            <a:off x="457200" y="838200"/>
            <a:ext cx="8229600" cy="5754688"/>
          </a:xfrm>
          <a:prstGeom prst="rect">
            <a:avLst/>
          </a:prstGeom>
          <a:noFill/>
          <a:ln w="12700" cap="sq">
            <a:noFill/>
            <a:miter lim="800000"/>
            <a:headEnd type="none" w="sm" len="sm"/>
            <a:tailEnd type="none" w="sm" len="sm"/>
          </a:ln>
          <a:effectLst/>
        </p:spPr>
        <p:txBody>
          <a:bodyPr>
            <a:spAutoFit/>
          </a:bodyPr>
          <a:lstStyle/>
          <a:p>
            <a:pPr algn="ctr">
              <a:defRPr/>
            </a:pPr>
            <a:r>
              <a:rPr lang="en-US" sz="2800" b="1" dirty="0"/>
              <a:t>PROTECTING STRUCTURAL STEELWORK</a:t>
            </a:r>
          </a:p>
          <a:p>
            <a:pPr algn="ctr">
              <a:defRPr/>
            </a:pPr>
            <a:endParaRPr lang="en-US" sz="2800" dirty="0"/>
          </a:p>
          <a:p>
            <a:pPr>
              <a:defRPr/>
            </a:pPr>
            <a:r>
              <a:rPr lang="en-US" dirty="0"/>
              <a:t>               Some fundamental practical considerations.</a:t>
            </a:r>
          </a:p>
          <a:p>
            <a:pPr>
              <a:defRPr/>
            </a:pPr>
            <a:endParaRPr lang="en-US" b="1" dirty="0"/>
          </a:p>
          <a:p>
            <a:pPr>
              <a:defRPr/>
            </a:pPr>
            <a:r>
              <a:rPr lang="en-US" b="1" dirty="0">
                <a:effectLst>
                  <a:outerShdw blurRad="38100" dist="38100" dir="2700000" algn="tl">
                    <a:srgbClr val="000000"/>
                  </a:outerShdw>
                </a:effectLst>
              </a:rPr>
              <a:t>           </a:t>
            </a:r>
            <a:r>
              <a:rPr lang="en-US" b="1" u="sng" dirty="0">
                <a:effectLst>
                  <a:outerShdw blurRad="38100" dist="38100" dir="2700000" algn="tl">
                    <a:srgbClr val="000000"/>
                  </a:outerShdw>
                </a:effectLst>
              </a:rPr>
              <a:t>Effect of Environment and Surface Conditions</a:t>
            </a:r>
            <a:endParaRPr lang="en-US" dirty="0">
              <a:effectLst>
                <a:outerShdw blurRad="38100" dist="38100" dir="2700000" algn="tl">
                  <a:srgbClr val="000000"/>
                </a:outerShdw>
              </a:effectLst>
            </a:endParaRPr>
          </a:p>
          <a:p>
            <a:pPr>
              <a:defRPr/>
            </a:pPr>
            <a:r>
              <a:rPr lang="en-US" dirty="0"/>
              <a:t>Corrosion is most likely to occur when one or more of the following is present:</a:t>
            </a:r>
          </a:p>
          <a:p>
            <a:pPr marL="866775" lvl="1" indent="-409575">
              <a:buFontTx/>
              <a:buChar char="•"/>
              <a:defRPr/>
            </a:pPr>
            <a:r>
              <a:rPr lang="en-US" dirty="0"/>
              <a:t>High humidity - which provides the essential water, i.e. humidity &gt; 60%. </a:t>
            </a:r>
          </a:p>
          <a:p>
            <a:pPr marL="866775" lvl="1" indent="-409575">
              <a:buFontTx/>
              <a:buChar char="•"/>
              <a:defRPr/>
            </a:pPr>
            <a:r>
              <a:rPr lang="en-US" dirty="0"/>
              <a:t>Atmospheric pollution - to provide impurities, e.g. </a:t>
            </a:r>
            <a:r>
              <a:rPr lang="en-US" dirty="0" err="1"/>
              <a:t>sulphides</a:t>
            </a:r>
            <a:r>
              <a:rPr lang="en-US" dirty="0"/>
              <a:t> and chlorides. </a:t>
            </a:r>
          </a:p>
          <a:p>
            <a:pPr marL="866775" lvl="1" indent="-409575">
              <a:buFontTx/>
              <a:buChar char="•"/>
              <a:defRPr/>
            </a:pPr>
            <a:r>
              <a:rPr lang="en-US" dirty="0"/>
              <a:t>The presence of mill scale with breaks or discontinuities - the scale becomes the positive (cathode) pole and the steel the negative, dissolving or corroding (anode) pole in the corrosion cell.</a:t>
            </a:r>
          </a:p>
        </p:txBody>
      </p:sp>
    </p:spTree>
  </p:cSld>
  <p:clrMapOvr>
    <a:masterClrMapping/>
  </p:clrMapOvr>
  <p:transition spd="slow">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23F078-30BB-4000-A9B6-AC68713CA5B4}" type="datetime1">
              <a:rPr lang="en-US" sz="1400" smtClean="0"/>
              <a:pPr eaLnBrk="1" hangingPunct="1"/>
              <a:t>1/28/2014</a:t>
            </a:fld>
            <a:endParaRPr lang="en-US" sz="1400" smtClean="0"/>
          </a:p>
        </p:txBody>
      </p:sp>
      <p:sp>
        <p:nvSpPr>
          <p:cNvPr id="56323"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34B257-685A-48C8-A480-A1B0EC8F460E}" type="slidenum">
              <a:rPr lang="en-US" sz="1400" smtClean="0"/>
              <a:pPr eaLnBrk="1" hangingPunct="1"/>
              <a:t>41</a:t>
            </a:fld>
            <a:endParaRPr lang="en-US" sz="1400" smtClean="0"/>
          </a:p>
        </p:txBody>
      </p:sp>
      <p:sp>
        <p:nvSpPr>
          <p:cNvPr id="56324" name="Text Box 2"/>
          <p:cNvSpPr txBox="1">
            <a:spLocks noChangeArrowheads="1"/>
          </p:cNvSpPr>
          <p:nvPr/>
        </p:nvSpPr>
        <p:spPr bwMode="auto">
          <a:xfrm>
            <a:off x="457200" y="838200"/>
            <a:ext cx="8229600" cy="593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defRPr>
            </a:lvl1pPr>
            <a:lvl2pPr marL="958850" indent="-45720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b="1"/>
              <a:t>Before deciding how to protect any steel, answering the</a:t>
            </a:r>
          </a:p>
          <a:p>
            <a:pPr algn="just" eaLnBrk="1" hangingPunct="1"/>
            <a:r>
              <a:rPr lang="en-US" b="1"/>
              <a:t>following will help produce the answer:</a:t>
            </a:r>
            <a:r>
              <a:rPr lang="en-US"/>
              <a:t>         </a:t>
            </a:r>
          </a:p>
          <a:p>
            <a:pPr lvl="1" algn="just" eaLnBrk="1" hangingPunct="1">
              <a:buFontTx/>
              <a:buAutoNum type="arabicPeriod"/>
            </a:pPr>
            <a:r>
              <a:rPr lang="en-US"/>
              <a:t>What is the general environment?</a:t>
            </a:r>
          </a:p>
          <a:p>
            <a:pPr lvl="1" algn="just" eaLnBrk="1" hangingPunct="1">
              <a:buFontTx/>
              <a:buAutoNum type="arabicPeriod"/>
            </a:pPr>
            <a:endParaRPr lang="en-US"/>
          </a:p>
          <a:p>
            <a:pPr lvl="1" algn="just" eaLnBrk="1" hangingPunct="1">
              <a:buFontTx/>
              <a:buAutoNum type="arabicPeriod"/>
            </a:pPr>
            <a:r>
              <a:rPr lang="en-US"/>
              <a:t>Is the environment likely to change in the foreseeable future? If it is, what is the cause and how will it alter the general environment?</a:t>
            </a:r>
          </a:p>
          <a:p>
            <a:pPr lvl="1" algn="just" eaLnBrk="1" hangingPunct="1">
              <a:buFontTx/>
              <a:buAutoNum type="arabicPeriod"/>
            </a:pPr>
            <a:endParaRPr lang="en-US"/>
          </a:p>
          <a:p>
            <a:pPr lvl="1" algn="just" eaLnBrk="1" hangingPunct="1">
              <a:buFontTx/>
              <a:buAutoNum type="arabicPeriod"/>
            </a:pPr>
            <a:r>
              <a:rPr lang="en-US"/>
              <a:t>Is there local pollution, e.g. sulphur dioxide, which could make the environment more aggressive than is first apparent?</a:t>
            </a:r>
          </a:p>
          <a:p>
            <a:pPr lvl="1" algn="just" eaLnBrk="1" hangingPunct="1">
              <a:buFontTx/>
              <a:buAutoNum type="arabicPeriod"/>
            </a:pPr>
            <a:endParaRPr lang="en-US"/>
          </a:p>
          <a:p>
            <a:pPr lvl="1" algn="just" eaLnBrk="1" hangingPunct="1">
              <a:buFontTx/>
              <a:buAutoNum type="arabicPeriod"/>
            </a:pPr>
            <a:r>
              <a:rPr lang="en-US"/>
              <a:t>In terms of environment must the project be divided into different parts when determining the protective system(s) or can the worst case be applied everywhere to simplify matters?</a:t>
            </a:r>
          </a:p>
        </p:txBody>
      </p:sp>
    </p:spTree>
  </p:cSld>
  <p:clrMapOvr>
    <a:masterClrMapping/>
  </p:clrMapOvr>
  <p:transition spd="slow">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E6508CB-4854-479B-9857-C23C2905F17B}" type="datetime1">
              <a:rPr lang="en-US" sz="1400" smtClean="0"/>
              <a:pPr eaLnBrk="1" hangingPunct="1"/>
              <a:t>1/28/2014</a:t>
            </a:fld>
            <a:endParaRPr lang="en-US" sz="1400" smtClean="0"/>
          </a:p>
        </p:txBody>
      </p:sp>
      <p:sp>
        <p:nvSpPr>
          <p:cNvPr id="57347"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1A38EA-C746-4EE1-ABFD-1370E4D872E3}" type="slidenum">
              <a:rPr lang="en-US" sz="1400" smtClean="0"/>
              <a:pPr eaLnBrk="1" hangingPunct="1"/>
              <a:t>42</a:t>
            </a:fld>
            <a:endParaRPr lang="en-US" sz="1400" smtClean="0"/>
          </a:p>
        </p:txBody>
      </p:sp>
      <p:sp>
        <p:nvSpPr>
          <p:cNvPr id="57348" name="Text Box 2"/>
          <p:cNvSpPr txBox="1">
            <a:spLocks noChangeArrowheads="1"/>
          </p:cNvSpPr>
          <p:nvPr/>
        </p:nvSpPr>
        <p:spPr bwMode="auto">
          <a:xfrm>
            <a:off x="381000" y="1828800"/>
            <a:ext cx="8229600" cy="337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defRPr>
            </a:lvl1pPr>
            <a:lvl2pPr marL="958850" indent="-45720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b="1"/>
              <a:t>Before deciding how to protect any steel, answering the </a:t>
            </a:r>
          </a:p>
          <a:p>
            <a:pPr algn="just" eaLnBrk="1" hangingPunct="1"/>
            <a:r>
              <a:rPr lang="en-US" b="1"/>
              <a:t>following will help produce the answer:</a:t>
            </a:r>
          </a:p>
          <a:p>
            <a:pPr algn="just" eaLnBrk="1" hangingPunct="1"/>
            <a:endParaRPr lang="en-US" b="1"/>
          </a:p>
          <a:p>
            <a:pPr lvl="1" algn="just" eaLnBrk="1" hangingPunct="1">
              <a:buFontTx/>
              <a:buAutoNum type="arabicPeriod" startAt="5"/>
            </a:pPr>
            <a:r>
              <a:rPr lang="en-US"/>
              <a:t>What special conditions apply, e.g., watersplash, residual pools, which may exclude the use of specific coatings?</a:t>
            </a:r>
          </a:p>
          <a:p>
            <a:pPr lvl="1" algn="just" eaLnBrk="1" hangingPunct="1">
              <a:buFontTx/>
              <a:buAutoNum type="arabicPeriod" startAt="5"/>
            </a:pPr>
            <a:endParaRPr lang="en-US"/>
          </a:p>
          <a:p>
            <a:pPr lvl="1" algn="just" eaLnBrk="1" hangingPunct="1">
              <a:buFontTx/>
              <a:buAutoNum type="arabicPeriod" startAt="5"/>
            </a:pPr>
            <a:r>
              <a:rPr lang="en-US"/>
              <a:t>Can the protective system chosen be maintained effectively and economically throughout the required life of the structure/plant?</a:t>
            </a:r>
          </a:p>
        </p:txBody>
      </p:sp>
    </p:spTree>
  </p:cSld>
  <p:clrMapOvr>
    <a:masterClrMapping/>
  </p:clrMapOvr>
  <p:transition spd="slow">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D37262-248A-4707-B822-269ABCBD0FD3}" type="datetime1">
              <a:rPr lang="en-US" sz="1400" smtClean="0"/>
              <a:pPr eaLnBrk="1" hangingPunct="1"/>
              <a:t>1/28/2014</a:t>
            </a:fld>
            <a:endParaRPr lang="en-US" sz="1400" smtClean="0"/>
          </a:p>
        </p:txBody>
      </p:sp>
      <p:sp>
        <p:nvSpPr>
          <p:cNvPr id="58371"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907AFE-2275-4FDE-8879-F032BAE88100}" type="slidenum">
              <a:rPr lang="en-US" sz="1400" smtClean="0"/>
              <a:pPr eaLnBrk="1" hangingPunct="1"/>
              <a:t>43</a:t>
            </a:fld>
            <a:endParaRPr lang="en-US" sz="1400" smtClean="0"/>
          </a:p>
        </p:txBody>
      </p:sp>
      <p:sp>
        <p:nvSpPr>
          <p:cNvPr id="58372" name="Text Box 2"/>
          <p:cNvSpPr txBox="1">
            <a:spLocks noChangeArrowheads="1"/>
          </p:cNvSpPr>
          <p:nvPr/>
        </p:nvSpPr>
        <p:spPr bwMode="auto">
          <a:xfrm>
            <a:off x="457200" y="838200"/>
            <a:ext cx="8229600" cy="532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indent="1111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a:t>PROTECT WITH WHAT?</a:t>
            </a:r>
          </a:p>
          <a:p>
            <a:pPr algn="just" eaLnBrk="1" hangingPunct="1">
              <a:lnSpc>
                <a:spcPct val="150000"/>
              </a:lnSpc>
            </a:pPr>
            <a:endParaRPr lang="en-US"/>
          </a:p>
          <a:p>
            <a:pPr algn="just" eaLnBrk="1" hangingPunct="1">
              <a:lnSpc>
                <a:spcPct val="150000"/>
              </a:lnSpc>
            </a:pPr>
            <a:r>
              <a:rPr lang="en-US"/>
              <a:t>The most practical way to protect steel is by applying another coat either to act as an anode (i.e. dissolving in preference to steel), as a barrier, or both. </a:t>
            </a:r>
          </a:p>
          <a:p>
            <a:pPr algn="just" eaLnBrk="1" hangingPunct="1">
              <a:lnSpc>
                <a:spcPct val="150000"/>
              </a:lnSpc>
            </a:pPr>
            <a:endParaRPr lang="en-US"/>
          </a:p>
          <a:p>
            <a:pPr algn="just" eaLnBrk="1" hangingPunct="1">
              <a:lnSpc>
                <a:spcPct val="150000"/>
              </a:lnSpc>
            </a:pPr>
            <a:r>
              <a:rPr lang="en-US"/>
              <a:t>The common protective coatings are paints, hot dip galvanising, zinc or aluminium metal spray and any of the last three over coated with paints. </a:t>
            </a:r>
          </a:p>
          <a:p>
            <a:pPr algn="just" eaLnBrk="1" hangingPunct="1"/>
            <a:endParaRPr lang="en-US"/>
          </a:p>
        </p:txBody>
      </p:sp>
    </p:spTree>
  </p:cSld>
  <p:clrMapOvr>
    <a:masterClrMapping/>
  </p:clrMapOvr>
  <p:transition spd="slow">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6AEA8C-F358-44C0-8354-A89B1154ED63}" type="datetime1">
              <a:rPr lang="en-US" sz="1400" smtClean="0"/>
              <a:pPr eaLnBrk="1" hangingPunct="1"/>
              <a:t>1/28/2014</a:t>
            </a:fld>
            <a:endParaRPr lang="en-US" sz="1400" smtClean="0"/>
          </a:p>
        </p:txBody>
      </p:sp>
      <p:sp>
        <p:nvSpPr>
          <p:cNvPr id="59395"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AD5371-F474-4C8C-A863-964F7601AE66}" type="slidenum">
              <a:rPr lang="en-US" sz="1400" smtClean="0"/>
              <a:pPr eaLnBrk="1" hangingPunct="1"/>
              <a:t>44</a:t>
            </a:fld>
            <a:endParaRPr lang="en-US" sz="1400" smtClean="0"/>
          </a:p>
        </p:txBody>
      </p:sp>
      <p:sp>
        <p:nvSpPr>
          <p:cNvPr id="59396" name="Text Box 2"/>
          <p:cNvSpPr txBox="1">
            <a:spLocks noChangeArrowheads="1"/>
          </p:cNvSpPr>
          <p:nvPr/>
        </p:nvSpPr>
        <p:spPr bwMode="auto">
          <a:xfrm>
            <a:off x="457200" y="1295400"/>
            <a:ext cx="8229600" cy="459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indent="1111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a:t>SURFACE PREPARATION</a:t>
            </a:r>
          </a:p>
          <a:p>
            <a:pPr algn="ctr" eaLnBrk="1" hangingPunct="1"/>
            <a:endParaRPr lang="en-US" sz="2800"/>
          </a:p>
          <a:p>
            <a:pPr algn="just" eaLnBrk="1" hangingPunct="1"/>
            <a:r>
              <a:rPr lang="en-US"/>
              <a:t>Surface preparation is a major influence in determining the protective value of a coating system. For metallic coatings it is usually an integral part of the manufacturing process and is included in the relevant national and European standards. </a:t>
            </a:r>
          </a:p>
          <a:p>
            <a:pPr algn="just" eaLnBrk="1" hangingPunct="1"/>
            <a:endParaRPr lang="en-US"/>
          </a:p>
          <a:p>
            <a:pPr algn="just" eaLnBrk="1" hangingPunct="1"/>
            <a:r>
              <a:rPr lang="en-US"/>
              <a:t>For paints the type and standard of surface preparation should be specified as a part of the protective coating treatment.</a:t>
            </a:r>
          </a:p>
          <a:p>
            <a:pPr algn="just" eaLnBrk="1" hangingPunct="1"/>
            <a:endParaRPr lang="en-US"/>
          </a:p>
          <a:p>
            <a:pPr algn="just" eaLnBrk="1" hangingPunct="1"/>
            <a:r>
              <a:rPr lang="en-US"/>
              <a:t>The importance of removing mill scale is well established. The methods used for this purpose and, to remove rust, etc. </a:t>
            </a:r>
          </a:p>
        </p:txBody>
      </p:sp>
    </p:spTree>
  </p:cSld>
  <p:clrMapOvr>
    <a:masterClrMapping/>
  </p:clrMapOvr>
  <p:transition spd="slow">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8261E76-FFBB-4E6D-BE1F-349BF0CEA51D}" type="datetime1">
              <a:rPr lang="en-US" sz="1400" smtClean="0"/>
              <a:pPr eaLnBrk="1" hangingPunct="1"/>
              <a:t>1/28/2014</a:t>
            </a:fld>
            <a:endParaRPr lang="en-US" sz="1400" smtClean="0"/>
          </a:p>
        </p:txBody>
      </p:sp>
      <p:sp>
        <p:nvSpPr>
          <p:cNvPr id="60419"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2DF7AA-B22C-4219-95AF-E72313942622}" type="slidenum">
              <a:rPr lang="en-US" sz="1400" smtClean="0"/>
              <a:pPr eaLnBrk="1" hangingPunct="1"/>
              <a:t>45</a:t>
            </a:fld>
            <a:endParaRPr lang="en-US" sz="1400" smtClean="0"/>
          </a:p>
        </p:txBody>
      </p:sp>
      <p:sp>
        <p:nvSpPr>
          <p:cNvPr id="60420" name="Text Box 2"/>
          <p:cNvSpPr txBox="1">
            <a:spLocks noChangeArrowheads="1"/>
          </p:cNvSpPr>
          <p:nvPr/>
        </p:nvSpPr>
        <p:spPr bwMode="auto">
          <a:xfrm>
            <a:off x="457200" y="838200"/>
            <a:ext cx="8229600" cy="490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a:t>WEATHERING</a:t>
            </a:r>
          </a:p>
          <a:p>
            <a:pPr eaLnBrk="1" hangingPunct="1"/>
            <a:endParaRPr lang="en-US"/>
          </a:p>
          <a:p>
            <a:pPr algn="just" eaLnBrk="1" hangingPunct="1"/>
            <a:r>
              <a:rPr lang="en-US"/>
              <a:t>Because the layer of mill scale is a physically unstable separate entity, which breaks up before it leaves the rolling mills, the practice of "leaving the steel to weather" still exists. </a:t>
            </a:r>
          </a:p>
          <a:p>
            <a:pPr algn="just" eaLnBrk="1" hangingPunct="1"/>
            <a:endParaRPr lang="en-US"/>
          </a:p>
          <a:p>
            <a:pPr algn="just" eaLnBrk="1" hangingPunct="1"/>
            <a:r>
              <a:rPr lang="en-US"/>
              <a:t>Unfortunately, the duration of weathering necessary to remove the scale from structural steel depends on the local climate, the type of mill scale, it's thickness, the shape and thickness of the section and, when weathering takes place after the steel is erected, by the position of the individual structure. </a:t>
            </a:r>
          </a:p>
          <a:p>
            <a:pPr algn="just" eaLnBrk="1" hangingPunct="1"/>
            <a:endParaRPr lang="en-US"/>
          </a:p>
          <a:p>
            <a:pPr algn="just" eaLnBrk="1" hangingPunct="1"/>
            <a:r>
              <a:rPr lang="en-US"/>
              <a:t>Weathering is not recommended as a preparatory method.</a:t>
            </a:r>
          </a:p>
        </p:txBody>
      </p:sp>
    </p:spTree>
  </p:cSld>
  <p:clrMapOvr>
    <a:masterClrMapping/>
  </p:clrMapOvr>
  <p:transition spd="slow">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41C5B0-2A0D-4BE4-AF5F-6F88A5B5D060}" type="datetime1">
              <a:rPr lang="en-US" sz="1400" smtClean="0"/>
              <a:pPr eaLnBrk="1" hangingPunct="1"/>
              <a:t>1/28/2014</a:t>
            </a:fld>
            <a:endParaRPr lang="en-US" sz="1400" smtClean="0"/>
          </a:p>
        </p:txBody>
      </p:sp>
      <p:sp>
        <p:nvSpPr>
          <p:cNvPr id="61443"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7190C7-1BD2-4008-97A5-444E84F9732D}" type="slidenum">
              <a:rPr lang="en-US" sz="1400" smtClean="0"/>
              <a:pPr eaLnBrk="1" hangingPunct="1"/>
              <a:t>46</a:t>
            </a:fld>
            <a:endParaRPr lang="en-US" sz="1400" smtClean="0"/>
          </a:p>
        </p:txBody>
      </p:sp>
      <p:sp>
        <p:nvSpPr>
          <p:cNvPr id="61444" name="Text Box 2"/>
          <p:cNvSpPr txBox="1">
            <a:spLocks noChangeArrowheads="1"/>
          </p:cNvSpPr>
          <p:nvPr/>
        </p:nvSpPr>
        <p:spPr bwMode="auto">
          <a:xfrm>
            <a:off x="533400" y="1524000"/>
            <a:ext cx="8229600" cy="429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a:t>CHIPPING, SCRAPING AND WIRE BRUSHING</a:t>
            </a:r>
          </a:p>
          <a:p>
            <a:pPr eaLnBrk="1" hangingPunct="1"/>
            <a:endParaRPr lang="en-US" sz="2800" b="1"/>
          </a:p>
          <a:p>
            <a:pPr algn="just" eaLnBrk="1" hangingPunct="1"/>
            <a:r>
              <a:rPr lang="en-US"/>
              <a:t>Chipping, scraping and wire brushing are by far the least effective methods. They do not remove deep-seated rust, or tightly adhering mill scale.</a:t>
            </a:r>
          </a:p>
          <a:p>
            <a:pPr eaLnBrk="1" hangingPunct="1"/>
            <a:endParaRPr lang="en-US"/>
          </a:p>
          <a:p>
            <a:pPr algn="ctr" eaLnBrk="1" hangingPunct="1"/>
            <a:r>
              <a:rPr lang="en-US" sz="2800" b="1"/>
              <a:t>PNEUMATIC DESCALING PISTOLS</a:t>
            </a:r>
          </a:p>
          <a:p>
            <a:pPr eaLnBrk="1" hangingPunct="1"/>
            <a:endParaRPr lang="en-US"/>
          </a:p>
          <a:p>
            <a:pPr eaLnBrk="1" hangingPunct="1"/>
            <a:r>
              <a:rPr lang="en-US"/>
              <a:t>A bunch of hardened steel needles is held loosely in the collar of the pistol. </a:t>
            </a:r>
          </a:p>
          <a:p>
            <a:pPr eaLnBrk="1" hangingPunct="1"/>
            <a:endParaRPr lang="en-US"/>
          </a:p>
        </p:txBody>
      </p:sp>
    </p:spTree>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CABD2E6-90FE-4A6F-A7C6-203DDA4073F1}" type="datetime1">
              <a:rPr lang="en-US" sz="1400" smtClean="0"/>
              <a:pPr eaLnBrk="1" hangingPunct="1"/>
              <a:t>1/28/2014</a:t>
            </a:fld>
            <a:endParaRPr lang="en-US" sz="1400" smtClean="0"/>
          </a:p>
        </p:txBody>
      </p:sp>
      <p:sp>
        <p:nvSpPr>
          <p:cNvPr id="62467"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10300AF-55F5-483C-BD80-8B37E0C9434D}" type="slidenum">
              <a:rPr lang="en-US" sz="1400" smtClean="0"/>
              <a:pPr eaLnBrk="1" hangingPunct="1"/>
              <a:t>47</a:t>
            </a:fld>
            <a:endParaRPr lang="en-US" sz="1400" smtClean="0"/>
          </a:p>
        </p:txBody>
      </p:sp>
      <p:sp>
        <p:nvSpPr>
          <p:cNvPr id="62468" name="Text Box 2"/>
          <p:cNvSpPr txBox="1">
            <a:spLocks noChangeArrowheads="1"/>
          </p:cNvSpPr>
          <p:nvPr/>
        </p:nvSpPr>
        <p:spPr bwMode="auto">
          <a:xfrm>
            <a:off x="457200" y="838200"/>
            <a:ext cx="8229600" cy="5145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a:p>
            <a:pPr algn="ctr" eaLnBrk="1" hangingPunct="1"/>
            <a:r>
              <a:rPr lang="en-US" sz="2800" b="1"/>
              <a:t>FLAME CLEANING</a:t>
            </a:r>
          </a:p>
          <a:p>
            <a:pPr algn="ctr" eaLnBrk="1" hangingPunct="1"/>
            <a:endParaRPr lang="en-US" sz="2800"/>
          </a:p>
          <a:p>
            <a:pPr algn="just" eaLnBrk="1" hangingPunct="1">
              <a:lnSpc>
                <a:spcPct val="150000"/>
              </a:lnSpc>
            </a:pPr>
            <a:r>
              <a:rPr lang="en-US"/>
              <a:t>An intensely hot oxy-acetylene flame is played on the surface. Differential expansion causes the mill scale to detach. The process is extremely slow, but it can be effective. It will nor remove tight mill scale. It cannot be used upon steel, which is less than 5mm thick, because it may cause buckling. In addition, it may "burn-in" chemicals deposited on the surface causing premature paint failures. </a:t>
            </a:r>
          </a:p>
        </p:txBody>
      </p:sp>
    </p:spTree>
  </p:cSld>
  <p:clrMapOvr>
    <a:masterClrMapping/>
  </p:clrMapOvr>
  <p:transition spd="slow">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A6F6A2-0B02-4F55-A8DD-D01545306EA9}" type="datetime1">
              <a:rPr lang="en-US" sz="1400" smtClean="0"/>
              <a:pPr eaLnBrk="1" hangingPunct="1"/>
              <a:t>1/28/2014</a:t>
            </a:fld>
            <a:endParaRPr lang="en-US" sz="1400" smtClean="0"/>
          </a:p>
        </p:txBody>
      </p:sp>
      <p:sp>
        <p:nvSpPr>
          <p:cNvPr id="63491"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B87EE22-C3C4-4445-A279-199630965D04}" type="slidenum">
              <a:rPr lang="en-US" sz="1400" smtClean="0"/>
              <a:pPr eaLnBrk="1" hangingPunct="1"/>
              <a:t>48</a:t>
            </a:fld>
            <a:endParaRPr lang="en-US" sz="1400" smtClean="0"/>
          </a:p>
        </p:txBody>
      </p:sp>
      <p:sp>
        <p:nvSpPr>
          <p:cNvPr id="63492" name="Text Box 2"/>
          <p:cNvSpPr txBox="1">
            <a:spLocks noChangeArrowheads="1"/>
          </p:cNvSpPr>
          <p:nvPr/>
        </p:nvSpPr>
        <p:spPr bwMode="auto">
          <a:xfrm>
            <a:off x="457200" y="838200"/>
            <a:ext cx="8229600" cy="545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a:t>ACID PICKLING</a:t>
            </a:r>
          </a:p>
          <a:p>
            <a:pPr algn="ctr" eaLnBrk="1" hangingPunct="1"/>
            <a:endParaRPr lang="en-US" sz="2800" b="1"/>
          </a:p>
          <a:p>
            <a:pPr algn="just" eaLnBrk="1" hangingPunct="1"/>
            <a:r>
              <a:rPr lang="en-US"/>
              <a:t>This is a factory process for use on new steel before erection. The steel is immersed in hot sulphuric or hydrochloric acid; after rinsing it may be dipped in a weak phosphoric acid solution which deposits a thin crystalline phosphate coating upon the surface of the steel. This coating gives a very low level of protection against corrosion for a limited period. </a:t>
            </a:r>
          </a:p>
          <a:p>
            <a:pPr algn="ctr" eaLnBrk="1" hangingPunct="1"/>
            <a:endParaRPr lang="en-US" sz="2800"/>
          </a:p>
          <a:p>
            <a:pPr algn="ctr" eaLnBrk="1" hangingPunct="1"/>
            <a:r>
              <a:rPr lang="en-US" sz="2800" b="1"/>
              <a:t>ABRASIVE BLAST CLEANING</a:t>
            </a:r>
            <a:endParaRPr lang="en-US" sz="2800"/>
          </a:p>
          <a:p>
            <a:pPr eaLnBrk="1" hangingPunct="1"/>
            <a:endParaRPr lang="en-US"/>
          </a:p>
          <a:p>
            <a:pPr algn="just" eaLnBrk="1" hangingPunct="1"/>
            <a:r>
              <a:rPr lang="en-US"/>
              <a:t>This is an extremely effective method of removing mill scale and rust. Its advantage is the profile which is produced and upon which the applied coating "keys".</a:t>
            </a:r>
          </a:p>
        </p:txBody>
      </p:sp>
    </p:spTree>
  </p:cSld>
  <p:clrMapOvr>
    <a:masterClrMapping/>
  </p:clrMapOvr>
  <p:transition spd="slow">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22D448-6BFB-4137-9E55-B9CFD8B90844}" type="datetime1">
              <a:rPr lang="en-US" sz="1400" smtClean="0"/>
              <a:pPr eaLnBrk="1" hangingPunct="1"/>
              <a:t>1/28/2014</a:t>
            </a:fld>
            <a:endParaRPr lang="en-US" sz="1400" smtClean="0"/>
          </a:p>
        </p:txBody>
      </p:sp>
      <p:sp>
        <p:nvSpPr>
          <p:cNvPr id="64515"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229B59-6A81-4483-8F8B-D4892EFF6DDB}" type="slidenum">
              <a:rPr lang="en-US" sz="1400" smtClean="0"/>
              <a:pPr eaLnBrk="1" hangingPunct="1"/>
              <a:t>49</a:t>
            </a:fld>
            <a:endParaRPr lang="en-US" sz="1400" smtClean="0"/>
          </a:p>
        </p:txBody>
      </p:sp>
      <p:sp>
        <p:nvSpPr>
          <p:cNvPr id="64516" name="Text Box 2"/>
          <p:cNvSpPr txBox="1">
            <a:spLocks noChangeArrowheads="1"/>
          </p:cNvSpPr>
          <p:nvPr/>
        </p:nvSpPr>
        <p:spPr bwMode="auto">
          <a:xfrm>
            <a:off x="457200" y="1295400"/>
            <a:ext cx="8229600" cy="4535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indent="11113" eaLnBrk="0" hangingPunct="0">
              <a:defRPr sz="2400">
                <a:solidFill>
                  <a:schemeClr val="tx1"/>
                </a:solidFill>
                <a:latin typeface="Times New Roman" pitchFamily="18" charset="0"/>
              </a:defRPr>
            </a:lvl1pPr>
            <a:lvl2pPr marL="244475" indent="-9525"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a:t>OTHER CONSIDERATIONS</a:t>
            </a:r>
          </a:p>
          <a:p>
            <a:pPr eaLnBrk="1" hangingPunct="1"/>
            <a:endParaRPr lang="en-US" b="1"/>
          </a:p>
          <a:p>
            <a:pPr eaLnBrk="1" hangingPunct="1"/>
            <a:r>
              <a:rPr lang="en-US" b="1"/>
              <a:t>Surface Cleanliness</a:t>
            </a:r>
            <a:r>
              <a:rPr lang="en-US"/>
              <a:t> </a:t>
            </a:r>
          </a:p>
          <a:p>
            <a:pPr eaLnBrk="1" hangingPunct="1"/>
            <a:r>
              <a:rPr lang="en-US" b="1"/>
              <a:t>Surface Roughness</a:t>
            </a:r>
            <a:r>
              <a:rPr lang="en-US"/>
              <a:t> </a:t>
            </a:r>
          </a:p>
          <a:p>
            <a:pPr eaLnBrk="1" hangingPunct="1"/>
            <a:r>
              <a:rPr lang="en-US" b="1"/>
              <a:t>Chemical Cleanliness</a:t>
            </a:r>
          </a:p>
          <a:p>
            <a:pPr eaLnBrk="1" hangingPunct="1"/>
            <a:endParaRPr lang="en-US" b="1"/>
          </a:p>
          <a:p>
            <a:pPr lvl="1" algn="just" eaLnBrk="1" hangingPunct="1"/>
            <a:r>
              <a:rPr lang="en-US"/>
              <a:t>too often is confused with surface cleanliness by the specifier. Rust formed in industrial or marine environments can contain soluble salts. These salts are often found in corrosion pits and are rarely removed by abrasive blast cleaning and never by mechanical or hand cleaning. If overcoated they lead to rapid coating failure. </a:t>
            </a:r>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61102E-2759-4121-8895-9394A795D090}" type="datetime1">
              <a:rPr lang="en-US" sz="1400" smtClean="0"/>
              <a:pPr eaLnBrk="1" hangingPunct="1"/>
              <a:t>1/28/2014</a:t>
            </a:fld>
            <a:endParaRPr lang="en-US" sz="1400" smtClean="0"/>
          </a:p>
        </p:txBody>
      </p:sp>
      <p:sp>
        <p:nvSpPr>
          <p:cNvPr id="19459"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578918-8C02-434A-B64F-934DA99D5273}" type="slidenum">
              <a:rPr lang="en-US" sz="1400" smtClean="0"/>
              <a:pPr eaLnBrk="1" hangingPunct="1"/>
              <a:t>5</a:t>
            </a:fld>
            <a:endParaRPr lang="en-US" sz="1400" smtClean="0"/>
          </a:p>
        </p:txBody>
      </p:sp>
      <p:pic>
        <p:nvPicPr>
          <p:cNvPr id="19460"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1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19461" name="AutoShape 5"/>
          <p:cNvSpPr>
            <a:spLocks noChangeArrowheads="1"/>
          </p:cNvSpPr>
          <p:nvPr/>
        </p:nvSpPr>
        <p:spPr bwMode="auto">
          <a:xfrm rot="-1721694">
            <a:off x="304800" y="5257800"/>
            <a:ext cx="2514600" cy="685800"/>
          </a:xfrm>
          <a:prstGeom prst="rightArrow">
            <a:avLst>
              <a:gd name="adj1" fmla="val 50000"/>
              <a:gd name="adj2" fmla="val 91667"/>
            </a:avLst>
          </a:prstGeom>
          <a:solidFill>
            <a:srgbClr val="3333CC"/>
          </a:solidFill>
          <a:ln w="12700" cap="sq">
            <a:solidFill>
              <a:schemeClr val="tx1"/>
            </a:solidFill>
            <a:miter lim="800000"/>
            <a:headEnd type="none" w="sm" len="sm"/>
            <a:tailEnd type="none" w="sm" len="sm"/>
          </a:ln>
        </p:spPr>
        <p:txBody>
          <a:bodyPr wrap="none" anchor="ctr"/>
          <a:lstStyle/>
          <a:p>
            <a:endParaRPr lang="en-US"/>
          </a:p>
        </p:txBody>
      </p:sp>
      <p:sp>
        <p:nvSpPr>
          <p:cNvPr id="7174" name="Text Box 6"/>
          <p:cNvSpPr txBox="1">
            <a:spLocks noChangeArrowheads="1"/>
          </p:cNvSpPr>
          <p:nvPr/>
        </p:nvSpPr>
        <p:spPr bwMode="auto">
          <a:xfrm>
            <a:off x="6781800" y="6324600"/>
            <a:ext cx="2209800" cy="409575"/>
          </a:xfrm>
          <a:prstGeom prst="rect">
            <a:avLst/>
          </a:prstGeom>
          <a:solidFill>
            <a:srgbClr val="FFFFFF"/>
          </a:solidFill>
          <a:ln w="12700" cap="sq">
            <a:solidFill>
              <a:srgbClr val="FFFFFF"/>
            </a:solidFill>
            <a:miter lim="800000"/>
            <a:headEnd type="none" w="sm" len="sm"/>
            <a:tailEnd type="none" w="sm" len="sm"/>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2000" b="1" dirty="0" smtClean="0">
                <a:solidFill>
                  <a:schemeClr val="bg1"/>
                </a:solidFill>
                <a:effectLst>
                  <a:outerShdw blurRad="38100" dist="38100" dir="2700000" algn="tl">
                    <a:srgbClr val="000000">
                      <a:alpha val="43137"/>
                    </a:srgbClr>
                  </a:outerShdw>
                </a:effectLst>
              </a:rPr>
              <a:t>Cost of Corrosion</a:t>
            </a:r>
          </a:p>
        </p:txBody>
      </p:sp>
    </p:spTree>
  </p:cSld>
  <p:clrMapOvr>
    <a:masterClrMapping/>
  </p:clrMapOvr>
  <p:transition spd="slow">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A8BAC73-6B12-434C-A607-9A57D44F707B}" type="datetime1">
              <a:rPr lang="en-US" sz="1400" smtClean="0"/>
              <a:pPr eaLnBrk="1" hangingPunct="1"/>
              <a:t>1/28/2014</a:t>
            </a:fld>
            <a:endParaRPr lang="en-US" sz="1400" smtClean="0"/>
          </a:p>
        </p:txBody>
      </p:sp>
      <p:sp>
        <p:nvSpPr>
          <p:cNvPr id="65539"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7463BE-F462-488E-81DF-EB37AF3D8394}" type="slidenum">
              <a:rPr lang="en-US" sz="1400" smtClean="0"/>
              <a:pPr eaLnBrk="1" hangingPunct="1"/>
              <a:t>50</a:t>
            </a:fld>
            <a:endParaRPr lang="en-US" sz="1400" smtClean="0"/>
          </a:p>
        </p:txBody>
      </p:sp>
      <p:sp>
        <p:nvSpPr>
          <p:cNvPr id="65540" name="Text Box 2"/>
          <p:cNvSpPr txBox="1">
            <a:spLocks noChangeArrowheads="1"/>
          </p:cNvSpPr>
          <p:nvPr/>
        </p:nvSpPr>
        <p:spPr bwMode="auto">
          <a:xfrm>
            <a:off x="381000" y="1447800"/>
            <a:ext cx="8229600" cy="417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indent="11113" eaLnBrk="0" hangingPunct="0">
              <a:defRPr sz="2400">
                <a:solidFill>
                  <a:schemeClr val="tx1"/>
                </a:solidFill>
                <a:latin typeface="Times New Roman" pitchFamily="18" charset="0"/>
              </a:defRPr>
            </a:lvl1pPr>
            <a:lvl2pPr marL="244475" indent="-9525"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a:t>OTHER CONSIDERATIONS</a:t>
            </a:r>
          </a:p>
          <a:p>
            <a:pPr eaLnBrk="1" hangingPunct="1"/>
            <a:endParaRPr lang="en-US"/>
          </a:p>
          <a:p>
            <a:pPr eaLnBrk="1" hangingPunct="1"/>
            <a:r>
              <a:rPr lang="en-US" b="1"/>
              <a:t>Chemical Cleanliness</a:t>
            </a:r>
          </a:p>
          <a:p>
            <a:pPr lvl="1" algn="just" eaLnBrk="1" hangingPunct="1"/>
            <a:endParaRPr lang="en-US"/>
          </a:p>
          <a:p>
            <a:pPr lvl="1" algn="just" eaLnBrk="1" hangingPunct="1"/>
            <a:r>
              <a:rPr lang="en-US"/>
              <a:t>Wet abrasive blast cleaning or washing with potable water are both used as a means of cleaning chemically contaminated steelwork. Unfortunately standard methods are not available for the qualitative or semi-quantitative determination of the levels of chlorides, sulphates or soluble iron salts on freshly blast-cleaned steel. Methods are being developed and may be included in ISO 8502 and 8504.</a:t>
            </a:r>
          </a:p>
        </p:txBody>
      </p:sp>
    </p:spTree>
  </p:cSld>
  <p:clrMapOvr>
    <a:masterClrMapping/>
  </p:clrMapOvr>
  <p:transition spd="slow">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4B656E-B625-4435-8462-9BD4C0A34CED}" type="datetime1">
              <a:rPr lang="en-US" sz="1400" smtClean="0"/>
              <a:pPr eaLnBrk="1" hangingPunct="1"/>
              <a:t>1/28/2014</a:t>
            </a:fld>
            <a:endParaRPr lang="en-US" sz="1400" smtClean="0"/>
          </a:p>
        </p:txBody>
      </p:sp>
      <p:sp>
        <p:nvSpPr>
          <p:cNvPr id="66563"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5DA88C-B352-4112-B1AB-CD62B4A4863B}" type="slidenum">
              <a:rPr lang="en-US" sz="1400" smtClean="0"/>
              <a:pPr eaLnBrk="1" hangingPunct="1"/>
              <a:t>51</a:t>
            </a:fld>
            <a:endParaRPr lang="en-US" sz="1400" smtClean="0"/>
          </a:p>
        </p:txBody>
      </p:sp>
      <p:sp>
        <p:nvSpPr>
          <p:cNvPr id="66564" name="Text Box 2"/>
          <p:cNvSpPr txBox="1">
            <a:spLocks noChangeArrowheads="1"/>
          </p:cNvSpPr>
          <p:nvPr/>
        </p:nvSpPr>
        <p:spPr bwMode="auto">
          <a:xfrm>
            <a:off x="457200" y="1066800"/>
            <a:ext cx="8229600" cy="496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866775" indent="-398463"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a:t>CATHODIC PROTECTION</a:t>
            </a:r>
          </a:p>
          <a:p>
            <a:pPr algn="just" eaLnBrk="1" hangingPunct="1"/>
            <a:endParaRPr lang="en-US" sz="2800" b="1"/>
          </a:p>
          <a:p>
            <a:pPr algn="just" eaLnBrk="1" hangingPunct="1"/>
            <a:r>
              <a:rPr lang="en-US"/>
              <a:t>The phenomena of galvanic corrosion and the galvanic series are the basis of Cathodic Protection (CP), a system in which the structure to be protected is made the cathode. </a:t>
            </a:r>
          </a:p>
          <a:p>
            <a:pPr algn="just" eaLnBrk="1" hangingPunct="1"/>
            <a:endParaRPr lang="en-US"/>
          </a:p>
          <a:p>
            <a:pPr algn="just" eaLnBrk="1" hangingPunct="1"/>
            <a:r>
              <a:rPr lang="en-US"/>
              <a:t>Setting up a cathodic protection system on an immersed or semi-immersed structure requires expert advice. There are however three points to remember when considering a CP system.</a:t>
            </a:r>
          </a:p>
          <a:p>
            <a:pPr algn="just" eaLnBrk="1" hangingPunct="1"/>
            <a:endParaRPr lang="en-US"/>
          </a:p>
          <a:p>
            <a:pPr lvl="1" algn="just" eaLnBrk="1" hangingPunct="1">
              <a:buFontTx/>
              <a:buAutoNum type="alphaUcPeriod"/>
            </a:pPr>
            <a:r>
              <a:rPr lang="en-US"/>
              <a:t>To do their job, sacrificial anodes must corrode! They require 	regular inspection to ensure they are replaced before they 	disappear completely.</a:t>
            </a:r>
          </a:p>
        </p:txBody>
      </p:sp>
    </p:spTree>
  </p:cSld>
  <p:clrMapOvr>
    <a:masterClrMapping/>
  </p:clrMapOvr>
  <p:transition spd="slow">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B17CA3D-9F60-4C2E-8981-C06E7FC00F4C}" type="datetime1">
              <a:rPr lang="en-US" sz="1400" smtClean="0"/>
              <a:pPr eaLnBrk="1" hangingPunct="1"/>
              <a:t>1/28/2014</a:t>
            </a:fld>
            <a:endParaRPr lang="en-US" sz="1400" smtClean="0"/>
          </a:p>
        </p:txBody>
      </p:sp>
      <p:sp>
        <p:nvSpPr>
          <p:cNvPr id="67587"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511402-86DB-4C74-8BEE-F52435C6FAD3}" type="slidenum">
              <a:rPr lang="en-US" sz="1400" smtClean="0"/>
              <a:pPr eaLnBrk="1" hangingPunct="1"/>
              <a:t>52</a:t>
            </a:fld>
            <a:endParaRPr lang="en-US" sz="1400" smtClean="0"/>
          </a:p>
        </p:txBody>
      </p:sp>
      <p:sp>
        <p:nvSpPr>
          <p:cNvPr id="67588" name="Text Box 2"/>
          <p:cNvSpPr txBox="1">
            <a:spLocks noChangeArrowheads="1"/>
          </p:cNvSpPr>
          <p:nvPr/>
        </p:nvSpPr>
        <p:spPr bwMode="auto">
          <a:xfrm>
            <a:off x="457200" y="1219200"/>
            <a:ext cx="8229600" cy="423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tabLst>
                <a:tab pos="468313" algn="l"/>
              </a:tabLst>
              <a:defRPr sz="2400">
                <a:solidFill>
                  <a:schemeClr val="tx1"/>
                </a:solidFill>
                <a:latin typeface="Times New Roman" pitchFamily="18" charset="0"/>
              </a:defRPr>
            </a:lvl1pPr>
            <a:lvl2pPr marL="925513" indent="-457200" eaLnBrk="0" hangingPunct="0">
              <a:tabLst>
                <a:tab pos="468313" algn="l"/>
              </a:tabLst>
              <a:defRPr sz="2400">
                <a:solidFill>
                  <a:schemeClr val="tx1"/>
                </a:solidFill>
                <a:latin typeface="Times New Roman" pitchFamily="18" charset="0"/>
              </a:defRPr>
            </a:lvl2pPr>
            <a:lvl3pPr marL="1143000" indent="-228600" eaLnBrk="0" hangingPunct="0">
              <a:tabLst>
                <a:tab pos="468313" algn="l"/>
              </a:tabLst>
              <a:defRPr sz="2400">
                <a:solidFill>
                  <a:schemeClr val="tx1"/>
                </a:solidFill>
                <a:latin typeface="Times New Roman" pitchFamily="18" charset="0"/>
              </a:defRPr>
            </a:lvl3pPr>
            <a:lvl4pPr marL="1600200" indent="-228600" eaLnBrk="0" hangingPunct="0">
              <a:tabLst>
                <a:tab pos="468313" algn="l"/>
              </a:tabLst>
              <a:defRPr sz="2400">
                <a:solidFill>
                  <a:schemeClr val="tx1"/>
                </a:solidFill>
                <a:latin typeface="Times New Roman" pitchFamily="18" charset="0"/>
              </a:defRPr>
            </a:lvl4pPr>
            <a:lvl5pPr marL="2057400" indent="-228600" eaLnBrk="0" hangingPunct="0">
              <a:tabLst>
                <a:tab pos="46831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6831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6831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6831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68313" algn="l"/>
              </a:tabLst>
              <a:defRPr sz="2400">
                <a:solidFill>
                  <a:schemeClr val="tx1"/>
                </a:solidFill>
                <a:latin typeface="Times New Roman" pitchFamily="18" charset="0"/>
              </a:defRPr>
            </a:lvl9pPr>
          </a:lstStyle>
          <a:p>
            <a:pPr algn="ctr" eaLnBrk="1" hangingPunct="1"/>
            <a:r>
              <a:rPr lang="en-US" sz="2800" b="1"/>
              <a:t>CATHODIC PROTECTION</a:t>
            </a:r>
          </a:p>
          <a:p>
            <a:pPr algn="just" eaLnBrk="1" hangingPunct="1"/>
            <a:endParaRPr lang="en-US" sz="2800" b="1"/>
          </a:p>
          <a:p>
            <a:pPr lvl="1" algn="just" eaLnBrk="1" hangingPunct="1">
              <a:buFontTx/>
              <a:buAutoNum type="alphaUcPeriod" startAt="2"/>
            </a:pPr>
            <a:endParaRPr lang="en-US"/>
          </a:p>
          <a:p>
            <a:pPr lvl="1" algn="just" eaLnBrk="1" hangingPunct="1">
              <a:buFontTx/>
              <a:buAutoNum type="alphaUcPeriod" startAt="2"/>
            </a:pPr>
            <a:endParaRPr lang="en-US"/>
          </a:p>
          <a:p>
            <a:pPr lvl="1" algn="just" eaLnBrk="1" hangingPunct="1">
              <a:buFontTx/>
              <a:buAutoNum type="alphaUcPeriod" startAt="2"/>
            </a:pPr>
            <a:r>
              <a:rPr lang="en-US"/>
              <a:t>There must be sufficient anodes to give the correct current density over the complete surface to be protected.</a:t>
            </a:r>
          </a:p>
          <a:p>
            <a:pPr lvl="1" algn="just" eaLnBrk="1" hangingPunct="1">
              <a:buFontTx/>
              <a:buAutoNum type="alphaUcPeriod" startAt="2"/>
            </a:pPr>
            <a:endParaRPr lang="en-US"/>
          </a:p>
          <a:p>
            <a:pPr lvl="1" algn="just" eaLnBrk="1" hangingPunct="1">
              <a:buFontTx/>
              <a:buAutoNum type="alphaUcPeriod" startAt="2"/>
            </a:pPr>
            <a:r>
              <a:rPr lang="en-US"/>
              <a:t>In systems using an external DC supply the polarity of the electrical connection is vital. Reversed connections can cause 	extremely rapid corrosion of the item the system is supposed to protect!</a:t>
            </a:r>
          </a:p>
        </p:txBody>
      </p:sp>
    </p:spTree>
  </p:cSld>
  <p:clrMapOvr>
    <a:masterClrMapping/>
  </p:clrMapOvr>
  <p:transition spd="slow">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Date Placeholder 2"/>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28A585-0BEF-4811-AE98-D678D43B966C}" type="datetime1">
              <a:rPr lang="en-US" sz="1400" smtClean="0"/>
              <a:pPr eaLnBrk="1" hangingPunct="1"/>
              <a:t>1/28/2014</a:t>
            </a:fld>
            <a:endParaRPr lang="en-US" sz="1400" smtClean="0"/>
          </a:p>
        </p:txBody>
      </p:sp>
      <p:sp>
        <p:nvSpPr>
          <p:cNvPr id="68611" name="Slide Number Placeholder 4"/>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4A9C35-0C1C-44CB-8026-1C068E278D31}" type="slidenum">
              <a:rPr lang="en-US" sz="1400" smtClean="0"/>
              <a:pPr eaLnBrk="1" hangingPunct="1"/>
              <a:t>53</a:t>
            </a:fld>
            <a:endParaRPr lang="en-US" sz="1400" smtClean="0"/>
          </a:p>
        </p:txBody>
      </p:sp>
      <p:pic>
        <p:nvPicPr>
          <p:cNvPr id="68612"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133600"/>
            <a:ext cx="45720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13"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72000" y="2133600"/>
            <a:ext cx="45720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7" name="Rectangle 7"/>
          <p:cNvSpPr>
            <a:spLocks noGrp="1" noChangeArrowheads="1"/>
          </p:cNvSpPr>
          <p:nvPr>
            <p:ph type="title"/>
          </p:nvPr>
        </p:nvSpPr>
        <p:spPr>
          <a:xfrm>
            <a:off x="258763" y="685800"/>
            <a:ext cx="8885237" cy="1155700"/>
          </a:xfrm>
          <a:noFill/>
        </p:spPr>
        <p:txBody>
          <a:bodyPr/>
          <a:lstStyle/>
          <a:p>
            <a:pPr eaLnBrk="1" hangingPunct="1"/>
            <a:r>
              <a:rPr lang="en-US" smtClean="0">
                <a:solidFill>
                  <a:schemeClr val="tx1"/>
                </a:solidFill>
              </a:rPr>
              <a:t>Corrosion cell and Cathodic protection</a:t>
            </a:r>
            <a:br>
              <a:rPr lang="en-US" smtClean="0">
                <a:solidFill>
                  <a:schemeClr val="tx1"/>
                </a:solidFill>
              </a:rPr>
            </a:br>
            <a:r>
              <a:rPr lang="en-US" smtClean="0">
                <a:solidFill>
                  <a:schemeClr val="tx1"/>
                </a:solidFill>
              </a:rPr>
              <a:t> (Schematic)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6327"/>
                                        </p:tgtEl>
                                        <p:attrNameLst>
                                          <p:attrName>style.visibility</p:attrName>
                                        </p:attrNameLst>
                                      </p:cBhvr>
                                      <p:to>
                                        <p:strVal val="visible"/>
                                      </p:to>
                                    </p:set>
                                    <p:anim calcmode="lin" valueType="num">
                                      <p:cBhvr>
                                        <p:cTn id="7" dur="500" fill="hold"/>
                                        <p:tgtEl>
                                          <p:spTgt spid="56327"/>
                                        </p:tgtEl>
                                        <p:attrNameLst>
                                          <p:attrName>ppt_w</p:attrName>
                                        </p:attrNameLst>
                                      </p:cBhvr>
                                      <p:tavLst>
                                        <p:tav tm="0">
                                          <p:val>
                                            <p:fltVal val="0"/>
                                          </p:val>
                                        </p:tav>
                                        <p:tav tm="100000">
                                          <p:val>
                                            <p:strVal val="#ppt_w"/>
                                          </p:val>
                                        </p:tav>
                                      </p:tavLst>
                                    </p:anim>
                                    <p:anim calcmode="lin" valueType="num">
                                      <p:cBhvr>
                                        <p:cTn id="8" dur="500" fill="hold"/>
                                        <p:tgtEl>
                                          <p:spTgt spid="563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ADC4F5-000F-4141-929A-323A069F49C4}" type="datetime1">
              <a:rPr lang="en-US" sz="1400" smtClean="0"/>
              <a:pPr eaLnBrk="1" hangingPunct="1"/>
              <a:t>1/28/2014</a:t>
            </a:fld>
            <a:endParaRPr lang="en-US" sz="1400" smtClean="0"/>
          </a:p>
        </p:txBody>
      </p:sp>
      <p:sp>
        <p:nvSpPr>
          <p:cNvPr id="69635"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79FAA10-95D5-45E3-ADC1-95496882BA19}" type="slidenum">
              <a:rPr lang="en-US" sz="1400" smtClean="0"/>
              <a:pPr eaLnBrk="1" hangingPunct="1"/>
              <a:t>54</a:t>
            </a:fld>
            <a:endParaRPr lang="en-US" sz="1400" smtClean="0"/>
          </a:p>
        </p:txBody>
      </p:sp>
      <p:sp>
        <p:nvSpPr>
          <p:cNvPr id="69636" name="Text Box 2"/>
          <p:cNvSpPr txBox="1">
            <a:spLocks noChangeArrowheads="1"/>
          </p:cNvSpPr>
          <p:nvPr/>
        </p:nvSpPr>
        <p:spPr bwMode="auto">
          <a:xfrm>
            <a:off x="457200" y="838200"/>
            <a:ext cx="8229600" cy="569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a:t>STAINLESS STEEL</a:t>
            </a:r>
          </a:p>
          <a:p>
            <a:pPr algn="just" eaLnBrk="1" hangingPunct="1"/>
            <a:endParaRPr lang="en-US" sz="2800" b="1"/>
          </a:p>
          <a:p>
            <a:pPr algn="just" eaLnBrk="1" hangingPunct="1"/>
            <a:r>
              <a:rPr lang="en-US"/>
              <a:t>The resistance to atmospheric corrosion associated with stainless steel stems largely from its chromium content which helps to form a thin protective oxide layer which is also aesthetically pleasing.</a:t>
            </a:r>
          </a:p>
          <a:p>
            <a:pPr algn="just" eaLnBrk="1" hangingPunct="1"/>
            <a:endParaRPr lang="en-US"/>
          </a:p>
          <a:p>
            <a:pPr algn="just" eaLnBrk="1" hangingPunct="1"/>
            <a:r>
              <a:rPr lang="en-US"/>
              <a:t>There are three types of stainless steel currently used in buildings and it must be said that in-service failures are more often due to mis-specification than to inherent weaknesses in the products. Stainless steels do corrode!</a:t>
            </a:r>
          </a:p>
          <a:p>
            <a:pPr algn="just" eaLnBrk="1" hangingPunct="1"/>
            <a:endParaRPr lang="en-US"/>
          </a:p>
          <a:p>
            <a:pPr algn="just" eaLnBrk="1" hangingPunct="1"/>
            <a:r>
              <a:rPr lang="en-US"/>
              <a:t>Stainless steel components are expensive (x 10 the cost of carbon steel) and merit careful consideration before specifying to ensure their full potential is realised.</a:t>
            </a:r>
          </a:p>
        </p:txBody>
      </p:sp>
    </p:spTree>
  </p:cSld>
  <p:clrMapOvr>
    <a:masterClrMapping/>
  </p:clrMapOvr>
  <p:transition spd="slow">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10A271-0927-417E-9BEF-AFC25FB2426F}" type="datetime1">
              <a:rPr lang="en-US" sz="1400" smtClean="0"/>
              <a:pPr eaLnBrk="1" hangingPunct="1"/>
              <a:t>1/28/2014</a:t>
            </a:fld>
            <a:endParaRPr lang="en-US" sz="1400" smtClean="0"/>
          </a:p>
        </p:txBody>
      </p:sp>
      <p:sp>
        <p:nvSpPr>
          <p:cNvPr id="70659"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4FB35A-7CD6-431C-9DD1-D5DC39ABDADB}" type="slidenum">
              <a:rPr lang="en-US" sz="1400" smtClean="0"/>
              <a:pPr eaLnBrk="1" hangingPunct="1"/>
              <a:t>55</a:t>
            </a:fld>
            <a:endParaRPr lang="en-US" sz="1400" smtClean="0"/>
          </a:p>
        </p:txBody>
      </p:sp>
      <p:sp>
        <p:nvSpPr>
          <p:cNvPr id="70660" name="Text Box 2"/>
          <p:cNvSpPr txBox="1">
            <a:spLocks noChangeArrowheads="1"/>
          </p:cNvSpPr>
          <p:nvPr/>
        </p:nvSpPr>
        <p:spPr bwMode="auto">
          <a:xfrm>
            <a:off x="457200" y="838200"/>
            <a:ext cx="8229600" cy="569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indent="11113" eaLnBrk="0" hangingPunct="0">
              <a:defRPr sz="2400">
                <a:solidFill>
                  <a:schemeClr val="tx1"/>
                </a:solidFill>
                <a:latin typeface="Times New Roman" pitchFamily="18" charset="0"/>
              </a:defRPr>
            </a:lvl1pPr>
            <a:lvl2pPr marL="922338" indent="-454025"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a:t>WEATHERING STEELS</a:t>
            </a:r>
          </a:p>
          <a:p>
            <a:pPr algn="just" eaLnBrk="1" hangingPunct="1"/>
            <a:endParaRPr lang="en-US" sz="2800"/>
          </a:p>
          <a:p>
            <a:pPr algn="just" eaLnBrk="1" hangingPunct="1"/>
            <a:r>
              <a:rPr lang="en-US"/>
              <a:t>Wet interiors, immersed or buried conditions are unsuitable environments in which to use weathering steels. Undoubtedly specialist advice from the steel industry is required before this type of steel is specified. There are a number of general considerations:</a:t>
            </a:r>
          </a:p>
          <a:p>
            <a:pPr algn="just" eaLnBrk="1" hangingPunct="1"/>
            <a:endParaRPr lang="en-US"/>
          </a:p>
          <a:p>
            <a:pPr lvl="1" eaLnBrk="1" hangingPunct="1">
              <a:buFontTx/>
              <a:buAutoNum type="alphaUcPeriod"/>
            </a:pPr>
            <a:r>
              <a:rPr lang="en-US"/>
              <a:t>For long life a corrosion allowance must be considered because the actual loss varies with the environment.</a:t>
            </a:r>
          </a:p>
          <a:p>
            <a:pPr lvl="1" eaLnBrk="1" hangingPunct="1">
              <a:buFontTx/>
              <a:buAutoNum type="alphaUcPeriod"/>
            </a:pPr>
            <a:endParaRPr lang="en-US"/>
          </a:p>
          <a:p>
            <a:pPr lvl="1" eaLnBrk="1" hangingPunct="1">
              <a:buFontTx/>
              <a:buAutoNum type="alphaUcPeriod"/>
            </a:pPr>
            <a:r>
              <a:rPr lang="en-US"/>
              <a:t>Crevices and other water/dirt traps must be designed out.</a:t>
            </a:r>
          </a:p>
          <a:p>
            <a:pPr lvl="1" eaLnBrk="1" hangingPunct="1">
              <a:buFontTx/>
              <a:buAutoNum type="alphaUcPeriod"/>
            </a:pPr>
            <a:endParaRPr lang="en-US"/>
          </a:p>
          <a:p>
            <a:pPr lvl="1" eaLnBrk="1" hangingPunct="1">
              <a:buFontTx/>
              <a:buAutoNum type="alphaUcPeriod"/>
            </a:pPr>
            <a:r>
              <a:rPr lang="en-US"/>
              <a:t>As the steel begins to weather iron hydroxides may run to adjacent surfaces and cause straining.</a:t>
            </a:r>
          </a:p>
        </p:txBody>
      </p:sp>
    </p:spTree>
  </p:cSld>
  <p:clrMapOvr>
    <a:masterClrMapping/>
  </p:clrMapOvr>
  <p:transition spd="slow">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3D595E-0D3E-499F-A5F5-701559C8C1D0}" type="datetime1">
              <a:rPr lang="en-US" sz="1400" smtClean="0"/>
              <a:pPr eaLnBrk="1" hangingPunct="1"/>
              <a:t>1/28/2014</a:t>
            </a:fld>
            <a:endParaRPr lang="en-US" sz="1400" smtClean="0"/>
          </a:p>
        </p:txBody>
      </p:sp>
      <p:sp>
        <p:nvSpPr>
          <p:cNvPr id="71683"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5E1812-3CE0-45A5-B91A-598CDCE4AE66}" type="slidenum">
              <a:rPr lang="en-US" sz="1400" smtClean="0"/>
              <a:pPr eaLnBrk="1" hangingPunct="1"/>
              <a:t>56</a:t>
            </a:fld>
            <a:endParaRPr lang="en-US" sz="1400" smtClean="0"/>
          </a:p>
        </p:txBody>
      </p:sp>
      <p:sp>
        <p:nvSpPr>
          <p:cNvPr id="71684" name="Text Box 2"/>
          <p:cNvSpPr txBox="1">
            <a:spLocks noChangeArrowheads="1"/>
          </p:cNvSpPr>
          <p:nvPr/>
        </p:nvSpPr>
        <p:spPr bwMode="auto">
          <a:xfrm>
            <a:off x="457200" y="1371600"/>
            <a:ext cx="8229600" cy="459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defRPr>
            </a:lvl1pPr>
            <a:lvl2pPr marL="925513" indent="-45720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a:t>WEATHERING STEELS</a:t>
            </a:r>
          </a:p>
          <a:p>
            <a:pPr algn="just" eaLnBrk="1" hangingPunct="1"/>
            <a:endParaRPr lang="en-US" sz="2800"/>
          </a:p>
          <a:p>
            <a:pPr lvl="1" eaLnBrk="1" hangingPunct="1">
              <a:buFontTx/>
              <a:buAutoNum type="alphaUcPeriod" startAt="4"/>
            </a:pPr>
            <a:endParaRPr lang="en-US"/>
          </a:p>
          <a:p>
            <a:pPr lvl="1" eaLnBrk="1" hangingPunct="1">
              <a:buFontTx/>
              <a:buAutoNum type="alphaUcPeriod" startAt="4"/>
            </a:pPr>
            <a:r>
              <a:rPr lang="en-US"/>
              <a:t>Fasteners should be made of weathering steel.</a:t>
            </a:r>
          </a:p>
          <a:p>
            <a:pPr lvl="1" eaLnBrk="1" hangingPunct="1">
              <a:buFontTx/>
              <a:buAutoNum type="alphaUcPeriod" startAt="4"/>
            </a:pPr>
            <a:endParaRPr lang="en-US"/>
          </a:p>
          <a:p>
            <a:pPr lvl="1" eaLnBrk="1" hangingPunct="1">
              <a:buFontTx/>
              <a:buAutoNum type="alphaUcPeriod" startAt="4"/>
            </a:pPr>
            <a:r>
              <a:rPr lang="en-US"/>
              <a:t>Specific low alloy welding rods are needed.</a:t>
            </a:r>
          </a:p>
          <a:p>
            <a:pPr lvl="1" eaLnBrk="1" hangingPunct="1">
              <a:buFontTx/>
              <a:buAutoNum type="alphaUcPeriod" startAt="4"/>
            </a:pPr>
            <a:endParaRPr lang="en-US"/>
          </a:p>
          <a:p>
            <a:pPr lvl="1" eaLnBrk="1" hangingPunct="1">
              <a:buFontTx/>
              <a:buAutoNum type="alphaUcPeriod" startAt="4"/>
            </a:pPr>
            <a:r>
              <a:rPr lang="en-US"/>
              <a:t>To obtain even weathering, blasting overall may be necessary.</a:t>
            </a:r>
          </a:p>
          <a:p>
            <a:pPr lvl="1" eaLnBrk="1" hangingPunct="1">
              <a:buFontTx/>
              <a:buAutoNum type="alphaUcPeriod" startAt="4"/>
            </a:pPr>
            <a:endParaRPr lang="en-US"/>
          </a:p>
          <a:p>
            <a:pPr lvl="1" eaLnBrk="1" hangingPunct="1">
              <a:buFontTx/>
              <a:buAutoNum type="alphaUcPeriod" startAt="4"/>
            </a:pPr>
            <a:r>
              <a:rPr lang="en-US"/>
              <a:t>These steels are unsuitable for use in marine and aggressive industrial environments.</a:t>
            </a:r>
          </a:p>
        </p:txBody>
      </p:sp>
    </p:spTree>
  </p:cSld>
  <p:clrMapOvr>
    <a:masterClrMapping/>
  </p:clrMapOvr>
  <p:transition spd="slow">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4C363D-B788-45DD-BECC-EBB04EB99E83}" type="datetime1">
              <a:rPr lang="en-US" sz="1400" smtClean="0"/>
              <a:pPr eaLnBrk="1" hangingPunct="1"/>
              <a:t>1/28/2014</a:t>
            </a:fld>
            <a:endParaRPr lang="en-US" sz="1400" smtClean="0"/>
          </a:p>
        </p:txBody>
      </p:sp>
      <p:sp>
        <p:nvSpPr>
          <p:cNvPr id="72707"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BE5B3A-C62E-4DCC-867F-9F166EB6FCE3}" type="slidenum">
              <a:rPr lang="en-US" sz="1400" smtClean="0"/>
              <a:pPr eaLnBrk="1" hangingPunct="1"/>
              <a:t>57</a:t>
            </a:fld>
            <a:endParaRPr lang="en-US" sz="1400" smtClean="0"/>
          </a:p>
        </p:txBody>
      </p:sp>
      <p:sp>
        <p:nvSpPr>
          <p:cNvPr id="72708" name="Text Box 2"/>
          <p:cNvSpPr txBox="1">
            <a:spLocks noChangeArrowheads="1"/>
          </p:cNvSpPr>
          <p:nvPr/>
        </p:nvSpPr>
        <p:spPr bwMode="auto">
          <a:xfrm>
            <a:off x="533400" y="1524000"/>
            <a:ext cx="8229600" cy="415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defRPr>
            </a:lvl1pPr>
            <a:lvl2pPr marL="925513" indent="-45720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1"/>
              <a:t>CONCLUDING   SUMMARY</a:t>
            </a:r>
          </a:p>
          <a:p>
            <a:pPr algn="ctr" eaLnBrk="1" hangingPunct="1"/>
            <a:endParaRPr lang="en-US" b="1"/>
          </a:p>
          <a:p>
            <a:pPr lvl="1" algn="just" eaLnBrk="1" hangingPunct="1">
              <a:buFontTx/>
              <a:buChar char="•"/>
            </a:pPr>
            <a:r>
              <a:rPr lang="en-US"/>
              <a:t>Corrosion follows established chemical laws. In `dry' conditions it is generally inactive. In `wet' condition it is highly active. </a:t>
            </a:r>
          </a:p>
          <a:p>
            <a:pPr lvl="1" algn="just" eaLnBrk="1" hangingPunct="1">
              <a:buFontTx/>
              <a:buChar char="•"/>
            </a:pPr>
            <a:endParaRPr lang="en-US"/>
          </a:p>
          <a:p>
            <a:pPr lvl="1" algn="just" eaLnBrk="1" hangingPunct="1">
              <a:buFontTx/>
              <a:buChar char="•"/>
            </a:pPr>
            <a:r>
              <a:rPr lang="en-US"/>
              <a:t>The `wet' conditions in which corrosion can take place can range from acid, neutral through to alkaline. </a:t>
            </a:r>
          </a:p>
          <a:p>
            <a:pPr lvl="1" algn="just" eaLnBrk="1" hangingPunct="1">
              <a:buFontTx/>
              <a:buChar char="•"/>
            </a:pPr>
            <a:endParaRPr lang="en-US"/>
          </a:p>
          <a:p>
            <a:pPr lvl="1" algn="just" eaLnBrk="1" hangingPunct="1">
              <a:buFontTx/>
              <a:buChar char="•"/>
            </a:pPr>
            <a:r>
              <a:rPr lang="en-US"/>
              <a:t>Corrosion also occurs between dissimilar metals, the less noble (anodic) being the one destroyed. </a:t>
            </a:r>
          </a:p>
        </p:txBody>
      </p:sp>
    </p:spTree>
  </p:cSld>
  <p:clrMapOvr>
    <a:masterClrMapping/>
  </p:clrMapOvr>
  <p:transition spd="slow">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7CA400-DD4E-4039-AF82-038A86D8D985}" type="datetime1">
              <a:rPr lang="en-US" sz="1400" smtClean="0"/>
              <a:pPr eaLnBrk="1" hangingPunct="1"/>
              <a:t>1/28/2014</a:t>
            </a:fld>
            <a:endParaRPr lang="en-US" sz="1400" smtClean="0"/>
          </a:p>
        </p:txBody>
      </p:sp>
      <p:sp>
        <p:nvSpPr>
          <p:cNvPr id="73731" name="Slide Number Placeholder 5"/>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F176C88-3D31-41BE-8784-BC7705BC269B}" type="slidenum">
              <a:rPr lang="en-US" sz="1400" smtClean="0"/>
              <a:pPr eaLnBrk="1" hangingPunct="1"/>
              <a:t>58</a:t>
            </a:fld>
            <a:endParaRPr lang="en-US" sz="1400" smtClean="0"/>
          </a:p>
        </p:txBody>
      </p:sp>
      <p:sp>
        <p:nvSpPr>
          <p:cNvPr id="73732" name="Rectangle 2"/>
          <p:cNvSpPr>
            <a:spLocks noGrp="1" noChangeArrowheads="1"/>
          </p:cNvSpPr>
          <p:nvPr>
            <p:ph type="title"/>
          </p:nvPr>
        </p:nvSpPr>
        <p:spPr/>
        <p:txBody>
          <a:bodyPr/>
          <a:lstStyle/>
          <a:p>
            <a:pPr eaLnBrk="1" hangingPunct="1"/>
            <a:r>
              <a:rPr lang="en-US" b="1" smtClean="0"/>
              <a:t>Corrosivity</a:t>
            </a:r>
            <a:endParaRPr lang="en-US" smtClean="0"/>
          </a:p>
        </p:txBody>
      </p:sp>
      <p:sp>
        <p:nvSpPr>
          <p:cNvPr id="73733" name="Rectangle 3"/>
          <p:cNvSpPr>
            <a:spLocks noGrp="1" noChangeArrowheads="1"/>
          </p:cNvSpPr>
          <p:nvPr>
            <p:ph type="body" idx="1"/>
          </p:nvPr>
        </p:nvSpPr>
        <p:spPr/>
        <p:txBody>
          <a:bodyPr/>
          <a:lstStyle/>
          <a:p>
            <a:pPr eaLnBrk="1" hangingPunct="1"/>
            <a:r>
              <a:rPr lang="en-US" smtClean="0"/>
              <a:t>KSC has the highest corrosivity of any test site in the continental United States. This means samples exposed at this site will weather or degrade at rates far in excess of the rates experienced at other sites. The chart below shows the relationship between salt deposition, corrosion, and distance from the ocean.</a:t>
            </a:r>
          </a:p>
        </p:txBody>
      </p:sp>
    </p:spTree>
  </p:cSld>
  <p:clrMapOvr>
    <a:masterClrMapping/>
  </p:clrMapOvr>
  <p:transition spd="slow">
    <p:random/>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Date Placeholder 3"/>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9EC51E-B232-45EA-8269-6F2B7D526792}" type="datetime1">
              <a:rPr lang="en-US" sz="1400" smtClean="0"/>
              <a:pPr eaLnBrk="1" hangingPunct="1"/>
              <a:t>1/28/2014</a:t>
            </a:fld>
            <a:endParaRPr lang="en-US" sz="1400" smtClean="0"/>
          </a:p>
        </p:txBody>
      </p:sp>
      <p:sp>
        <p:nvSpPr>
          <p:cNvPr id="74755" name="Slide Number Placeholder 5"/>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F301EE-0917-4656-AC09-66D1FF142ACC}" type="slidenum">
              <a:rPr lang="en-US" sz="1400" smtClean="0"/>
              <a:pPr eaLnBrk="1" hangingPunct="1"/>
              <a:t>59</a:t>
            </a:fld>
            <a:endParaRPr lang="en-US" sz="1400" smtClean="0"/>
          </a:p>
        </p:txBody>
      </p:sp>
      <p:sp>
        <p:nvSpPr>
          <p:cNvPr id="74756" name="Rectangle 2"/>
          <p:cNvSpPr>
            <a:spLocks noGrp="1" noChangeArrowheads="1"/>
          </p:cNvSpPr>
          <p:nvPr>
            <p:ph type="body" idx="1"/>
          </p:nvPr>
        </p:nvSpPr>
        <p:spPr>
          <a:xfrm>
            <a:off x="134938" y="5029200"/>
            <a:ext cx="8896350" cy="1222375"/>
          </a:xfrm>
        </p:spPr>
        <p:txBody>
          <a:bodyPr/>
          <a:lstStyle/>
          <a:p>
            <a:pPr eaLnBrk="1" hangingPunct="1">
              <a:lnSpc>
                <a:spcPct val="80000"/>
              </a:lnSpc>
            </a:pPr>
            <a:r>
              <a:rPr lang="en-US" sz="2400" smtClean="0"/>
              <a:t>The Atmospheric Exposure Site (Kennedy Space Center, FL)  J.D. Morrison, Report on the Relative Corrosivity of Atmospheres at Various Distances from the Seacoast, NASA-KSC Report MTB 099-74 </a:t>
            </a:r>
          </a:p>
        </p:txBody>
      </p:sp>
      <p:pic>
        <p:nvPicPr>
          <p:cNvPr id="74757" name="Picture 3" descr="chart1_small"/>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76400" y="762000"/>
            <a:ext cx="5562600" cy="408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27BA20-346B-4B2C-8FC1-5EAAFA1AE07E}" type="datetime1">
              <a:rPr lang="en-US" sz="1400" smtClean="0"/>
              <a:pPr eaLnBrk="1" hangingPunct="1"/>
              <a:t>1/28/2014</a:t>
            </a:fld>
            <a:endParaRPr lang="en-US" sz="1400" smtClean="0"/>
          </a:p>
        </p:txBody>
      </p:sp>
      <p:sp>
        <p:nvSpPr>
          <p:cNvPr id="20483" name="Slide Number Placeholder 4"/>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7FC6AE-B890-4B35-B2F8-68D08D198CBE}" type="slidenum">
              <a:rPr lang="en-US" sz="1400" smtClean="0"/>
              <a:pPr eaLnBrk="1" hangingPunct="1"/>
              <a:t>6</a:t>
            </a:fld>
            <a:endParaRPr lang="en-US" sz="1400" smtClean="0"/>
          </a:p>
        </p:txBody>
      </p:sp>
      <p:sp>
        <p:nvSpPr>
          <p:cNvPr id="20484" name="Rectangle 5"/>
          <p:cNvSpPr>
            <a:spLocks noGrp="1" noChangeArrowheads="1"/>
          </p:cNvSpPr>
          <p:nvPr>
            <p:ph type="title"/>
          </p:nvPr>
        </p:nvSpPr>
        <p:spPr/>
        <p:txBody>
          <a:bodyPr/>
          <a:lstStyle/>
          <a:p>
            <a:pPr eaLnBrk="1" hangingPunct="1"/>
            <a:r>
              <a:rPr lang="en-US" smtClean="0"/>
              <a:t>Indirect damages</a:t>
            </a:r>
          </a:p>
        </p:txBody>
      </p:sp>
      <p:sp>
        <p:nvSpPr>
          <p:cNvPr id="20485" name="Rectangle 4"/>
          <p:cNvSpPr>
            <a:spLocks noGrp="1" noChangeArrowheads="1"/>
          </p:cNvSpPr>
          <p:nvPr>
            <p:ph type="body" idx="4294967295"/>
          </p:nvPr>
        </p:nvSpPr>
        <p:spPr>
          <a:xfrm>
            <a:off x="247650" y="2116138"/>
            <a:ext cx="8667750" cy="4135437"/>
          </a:xfrm>
          <a:noFill/>
        </p:spPr>
        <p:txBody>
          <a:bodyPr/>
          <a:lstStyle/>
          <a:p>
            <a:pPr eaLnBrk="1" hangingPunct="1">
              <a:spcBef>
                <a:spcPct val="0"/>
              </a:spcBef>
              <a:buSzTx/>
              <a:buFontTx/>
              <a:buNone/>
            </a:pPr>
            <a:r>
              <a:rPr lang="en-US" sz="2800" smtClean="0"/>
              <a:t>    Indirect damages are almost impossible to express in terms of $ value since they consist of such: </a:t>
            </a:r>
          </a:p>
          <a:p>
            <a:pPr eaLnBrk="1" hangingPunct="1">
              <a:spcBef>
                <a:spcPct val="0"/>
              </a:spcBef>
              <a:buSzTx/>
              <a:buFont typeface="Arial" charset="0"/>
              <a:buChar char="•"/>
            </a:pPr>
            <a:r>
              <a:rPr lang="en-US" sz="2800" smtClean="0"/>
              <a:t>Important resources as energy needed to manufacture replacements for corroded objects, </a:t>
            </a:r>
          </a:p>
          <a:p>
            <a:pPr eaLnBrk="1" hangingPunct="1">
              <a:spcBef>
                <a:spcPct val="0"/>
              </a:spcBef>
              <a:buSzTx/>
              <a:buFont typeface="Arial" charset="0"/>
              <a:buChar char="•"/>
            </a:pPr>
            <a:r>
              <a:rPr lang="en-US" sz="2800" smtClean="0"/>
              <a:t>Humans killed or disabled as a result of failures of  corroded structures, </a:t>
            </a:r>
          </a:p>
          <a:p>
            <a:pPr eaLnBrk="1" hangingPunct="1">
              <a:spcBef>
                <a:spcPct val="0"/>
              </a:spcBef>
              <a:buSzTx/>
              <a:buFont typeface="Arial" charset="0"/>
              <a:buChar char="•"/>
            </a:pPr>
            <a:r>
              <a:rPr lang="en-US" sz="2800" smtClean="0"/>
              <a:t>Artifacts lost as a result of corrosive attack, etc.</a:t>
            </a:r>
          </a:p>
        </p:txBody>
      </p:sp>
    </p:spTree>
  </p:cSld>
  <p:clrMapOvr>
    <a:masterClrMapping/>
  </p:clrMapOvr>
  <p:transition spd="slow">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AC846C-8E69-45D3-B8C3-711A2C374F87}" type="datetime1">
              <a:rPr lang="en-US" sz="1400" smtClean="0"/>
              <a:pPr eaLnBrk="1" hangingPunct="1"/>
              <a:t>1/28/2014</a:t>
            </a:fld>
            <a:endParaRPr lang="en-US" sz="1400" smtClean="0"/>
          </a:p>
        </p:txBody>
      </p:sp>
      <p:sp>
        <p:nvSpPr>
          <p:cNvPr id="75779" name="Slide Number Placeholder 5"/>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7EB3E2-7B6B-4B2A-98D3-D2AC3F9F1AC4}" type="slidenum">
              <a:rPr lang="en-US" sz="1400" smtClean="0"/>
              <a:pPr eaLnBrk="1" hangingPunct="1"/>
              <a:t>60</a:t>
            </a:fld>
            <a:endParaRPr lang="en-US" sz="1400" smtClean="0"/>
          </a:p>
        </p:txBody>
      </p:sp>
      <p:sp>
        <p:nvSpPr>
          <p:cNvPr id="111619" name="Rectangle 3"/>
          <p:cNvSpPr>
            <a:spLocks noGrp="1" noChangeArrowheads="1"/>
          </p:cNvSpPr>
          <p:nvPr>
            <p:ph type="body" idx="1"/>
          </p:nvPr>
        </p:nvSpPr>
        <p:spPr>
          <a:xfrm>
            <a:off x="134938" y="1371600"/>
            <a:ext cx="8896350" cy="4879975"/>
          </a:xfrm>
        </p:spPr>
        <p:txBody>
          <a:bodyPr/>
          <a:lstStyle/>
          <a:p>
            <a:pPr algn="ctr" eaLnBrk="1" hangingPunct="1">
              <a:lnSpc>
                <a:spcPct val="80000"/>
              </a:lnSpc>
              <a:buFont typeface="Wingdings" pitchFamily="2" charset="2"/>
              <a:buNone/>
              <a:defRPr/>
            </a:pPr>
            <a:r>
              <a:rPr lang="en-US" sz="2400" b="1" dirty="0" smtClean="0">
                <a:solidFill>
                  <a:schemeClr val="tx2">
                    <a:lumMod val="75000"/>
                  </a:schemeClr>
                </a:solidFill>
              </a:rPr>
              <a:t>Continuous Atmospheric Condition Monitoring</a:t>
            </a:r>
            <a:endParaRPr lang="en-US" sz="2400" dirty="0" smtClean="0">
              <a:solidFill>
                <a:schemeClr val="tx2">
                  <a:lumMod val="75000"/>
                </a:schemeClr>
              </a:solidFill>
            </a:endParaRPr>
          </a:p>
          <a:p>
            <a:pPr eaLnBrk="1" hangingPunct="1">
              <a:lnSpc>
                <a:spcPct val="80000"/>
              </a:lnSpc>
              <a:buFont typeface="Wingdings" pitchFamily="2" charset="2"/>
              <a:buNone/>
              <a:defRPr/>
            </a:pPr>
            <a:r>
              <a:rPr lang="en-US" sz="2400" dirty="0" smtClean="0"/>
              <a:t>    </a:t>
            </a:r>
          </a:p>
          <a:p>
            <a:pPr marL="0" indent="0" eaLnBrk="1" hangingPunct="1">
              <a:lnSpc>
                <a:spcPct val="80000"/>
              </a:lnSpc>
              <a:buFont typeface="Wingdings" pitchFamily="2" charset="2"/>
              <a:buNone/>
              <a:defRPr/>
            </a:pPr>
            <a:r>
              <a:rPr lang="en-US" sz="2400" dirty="0" smtClean="0"/>
              <a:t>Continuous on-line monitoring of the following parameters is recorded and can be transmitted to any location:</a:t>
            </a:r>
          </a:p>
          <a:p>
            <a:pPr marL="0" indent="0" eaLnBrk="1" hangingPunct="1">
              <a:lnSpc>
                <a:spcPct val="80000"/>
              </a:lnSpc>
              <a:buFont typeface="Wingdings" pitchFamily="2" charset="2"/>
              <a:buNone/>
              <a:defRPr/>
            </a:pPr>
            <a:endParaRPr lang="en-US" sz="2400" dirty="0" smtClean="0"/>
          </a:p>
          <a:p>
            <a:pPr eaLnBrk="1" hangingPunct="1">
              <a:lnSpc>
                <a:spcPct val="80000"/>
              </a:lnSpc>
              <a:defRPr/>
            </a:pPr>
            <a:r>
              <a:rPr lang="en-US" sz="2400" dirty="0" smtClean="0"/>
              <a:t>Temperature</a:t>
            </a:r>
          </a:p>
          <a:p>
            <a:pPr eaLnBrk="1" hangingPunct="1">
              <a:lnSpc>
                <a:spcPct val="80000"/>
              </a:lnSpc>
              <a:defRPr/>
            </a:pPr>
            <a:r>
              <a:rPr lang="en-US" sz="2400" dirty="0" smtClean="0"/>
              <a:t>Humidity</a:t>
            </a:r>
          </a:p>
          <a:p>
            <a:pPr eaLnBrk="1" hangingPunct="1">
              <a:lnSpc>
                <a:spcPct val="80000"/>
              </a:lnSpc>
              <a:defRPr/>
            </a:pPr>
            <a:r>
              <a:rPr lang="en-US" sz="2400" dirty="0" smtClean="0"/>
              <a:t>Wind speed and direction</a:t>
            </a:r>
          </a:p>
          <a:p>
            <a:pPr eaLnBrk="1" hangingPunct="1">
              <a:lnSpc>
                <a:spcPct val="80000"/>
              </a:lnSpc>
              <a:defRPr/>
            </a:pPr>
            <a:r>
              <a:rPr lang="en-US" sz="2400" dirty="0" smtClean="0"/>
              <a:t>Rainfall measured in 20 minute increments recorded and archived by day, month, year, etc.</a:t>
            </a:r>
          </a:p>
          <a:p>
            <a:pPr eaLnBrk="1" hangingPunct="1">
              <a:lnSpc>
                <a:spcPct val="80000"/>
              </a:lnSpc>
              <a:defRPr/>
            </a:pPr>
            <a:r>
              <a:rPr lang="en-US" sz="2400" dirty="0" smtClean="0"/>
              <a:t>Total incident solar radiation</a:t>
            </a:r>
          </a:p>
          <a:p>
            <a:pPr eaLnBrk="1" hangingPunct="1">
              <a:lnSpc>
                <a:spcPct val="80000"/>
              </a:lnSpc>
              <a:defRPr/>
            </a:pPr>
            <a:r>
              <a:rPr lang="en-US" sz="2400" dirty="0" smtClean="0"/>
              <a:t>UVB radiation.</a:t>
            </a:r>
          </a:p>
          <a:p>
            <a:pPr marL="0" indent="0" algn="ctr" eaLnBrk="1" hangingPunct="1">
              <a:lnSpc>
                <a:spcPct val="80000"/>
              </a:lnSpc>
              <a:buFont typeface="Wingdings" pitchFamily="2" charset="2"/>
              <a:buNone/>
              <a:defRPr/>
            </a:pPr>
            <a:r>
              <a:rPr lang="en-US" sz="2400" dirty="0" smtClean="0"/>
              <a:t>----------------------------------------------</a:t>
            </a:r>
          </a:p>
        </p:txBody>
      </p:sp>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10FB48-B3E0-462B-98FA-12499A70971E}" type="datetime1">
              <a:rPr lang="en-US" sz="1400" smtClean="0"/>
              <a:pPr eaLnBrk="1" hangingPunct="1"/>
              <a:t>1/28/2014</a:t>
            </a:fld>
            <a:endParaRPr lang="en-US" sz="1400" smtClean="0"/>
          </a:p>
        </p:txBody>
      </p:sp>
      <p:sp>
        <p:nvSpPr>
          <p:cNvPr id="21507" name="Slide Number Placeholder 5"/>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D33728F-1866-4DA0-A0F7-2C08E5FF6012}" type="slidenum">
              <a:rPr lang="en-US" sz="1400" smtClean="0"/>
              <a:pPr eaLnBrk="1" hangingPunct="1"/>
              <a:t>7</a:t>
            </a:fld>
            <a:endParaRPr lang="en-US" sz="1400" smtClean="0"/>
          </a:p>
        </p:txBody>
      </p:sp>
      <p:sp>
        <p:nvSpPr>
          <p:cNvPr id="21508" name="Rectangle 2"/>
          <p:cNvSpPr>
            <a:spLocks noGrp="1" noChangeArrowheads="1"/>
          </p:cNvSpPr>
          <p:nvPr>
            <p:ph type="title"/>
          </p:nvPr>
        </p:nvSpPr>
        <p:spPr/>
        <p:txBody>
          <a:bodyPr/>
          <a:lstStyle/>
          <a:p>
            <a:pPr eaLnBrk="1" hangingPunct="1"/>
            <a:r>
              <a:rPr lang="en-US" smtClean="0"/>
              <a:t>Indirect damages</a:t>
            </a:r>
          </a:p>
        </p:txBody>
      </p:sp>
      <p:sp>
        <p:nvSpPr>
          <p:cNvPr id="21509" name="Rectangle 3"/>
          <p:cNvSpPr>
            <a:spLocks noGrp="1" noChangeArrowheads="1"/>
          </p:cNvSpPr>
          <p:nvPr>
            <p:ph type="body" idx="1"/>
          </p:nvPr>
        </p:nvSpPr>
        <p:spPr/>
        <p:txBody>
          <a:bodyPr/>
          <a:lstStyle/>
          <a:p>
            <a:pPr eaLnBrk="1" hangingPunct="1">
              <a:buFont typeface="Wingdings" pitchFamily="2" charset="2"/>
              <a:buNone/>
            </a:pPr>
            <a:r>
              <a:rPr lang="en-US" smtClean="0"/>
              <a:t>   </a:t>
            </a:r>
            <a:r>
              <a:rPr lang="en-US" sz="2800" smtClean="0"/>
              <a:t>Atmospheric corrosion is not a very clearly defined subject. </a:t>
            </a:r>
          </a:p>
          <a:p>
            <a:pPr eaLnBrk="1" hangingPunct="1">
              <a:buFont typeface="Wingdings" pitchFamily="2" charset="2"/>
              <a:buNone/>
            </a:pPr>
            <a:r>
              <a:rPr lang="en-US" sz="2800" smtClean="0"/>
              <a:t>    It occupies the territory between ‘immersed corrosion’ and ‘dry oxidation’, since metals may be exposed to damp atmospheres or may be subjected to the full force of the weather. </a:t>
            </a:r>
          </a:p>
          <a:p>
            <a:pPr eaLnBrk="1" hangingPunct="1">
              <a:buFont typeface="Wingdings" pitchFamily="2" charset="2"/>
              <a:buNone/>
            </a:pPr>
            <a:r>
              <a:rPr lang="en-US" sz="2800" smtClean="0"/>
              <a:t>    It is usually taken to include packaging and storage, painting and preparation for painting, and the effects of climate and air purity. </a:t>
            </a:r>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CA9F14-E08C-4B9F-B92C-A1C5329861AE}" type="datetime1">
              <a:rPr lang="en-US" sz="1400" smtClean="0"/>
              <a:pPr eaLnBrk="1" hangingPunct="1"/>
              <a:t>1/28/2014</a:t>
            </a:fld>
            <a:endParaRPr lang="en-US" sz="1400" smtClean="0"/>
          </a:p>
        </p:txBody>
      </p:sp>
      <p:sp>
        <p:nvSpPr>
          <p:cNvPr id="22531" name="Slide Number Placeholder 4"/>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7D8E1D-B931-4099-9C1C-AD9561516BB9}" type="slidenum">
              <a:rPr lang="en-US" sz="1400" smtClean="0"/>
              <a:pPr eaLnBrk="1" hangingPunct="1"/>
              <a:t>8</a:t>
            </a:fld>
            <a:endParaRPr lang="en-US" sz="1400" smtClean="0"/>
          </a:p>
        </p:txBody>
      </p:sp>
      <p:sp>
        <p:nvSpPr>
          <p:cNvPr id="22532" name="Rectangle 8"/>
          <p:cNvSpPr>
            <a:spLocks noGrp="1" noChangeArrowheads="1"/>
          </p:cNvSpPr>
          <p:nvPr>
            <p:ph type="title"/>
          </p:nvPr>
        </p:nvSpPr>
        <p:spPr>
          <a:xfrm>
            <a:off x="152400" y="990600"/>
            <a:ext cx="8991600" cy="685800"/>
          </a:xfrm>
        </p:spPr>
        <p:txBody>
          <a:bodyPr/>
          <a:lstStyle/>
          <a:p>
            <a:pPr eaLnBrk="1" hangingPunct="1"/>
            <a:r>
              <a:rPr lang="en-US" sz="4000" smtClean="0"/>
              <a:t>Compound → Metal</a:t>
            </a:r>
          </a:p>
        </p:txBody>
      </p:sp>
      <p:sp>
        <p:nvSpPr>
          <p:cNvPr id="22533" name="Rectangle 7"/>
          <p:cNvSpPr>
            <a:spLocks noGrp="1" noChangeArrowheads="1"/>
          </p:cNvSpPr>
          <p:nvPr>
            <p:ph type="subTitle" idx="4294967295"/>
          </p:nvPr>
        </p:nvSpPr>
        <p:spPr>
          <a:xfrm>
            <a:off x="152400" y="1828800"/>
            <a:ext cx="8991600" cy="4724400"/>
          </a:xfrm>
        </p:spPr>
        <p:txBody>
          <a:bodyPr/>
          <a:lstStyle/>
          <a:p>
            <a:pPr marL="0" indent="0" eaLnBrk="1" hangingPunct="1">
              <a:lnSpc>
                <a:spcPct val="80000"/>
              </a:lnSpc>
              <a:buFont typeface="Wingdings" pitchFamily="2" charset="2"/>
              <a:buNone/>
            </a:pPr>
            <a:r>
              <a:rPr lang="en-US" sz="2800" smtClean="0"/>
              <a:t>The more common metals exist in nature as metallic compounds. </a:t>
            </a:r>
          </a:p>
          <a:p>
            <a:pPr marL="0" indent="0" eaLnBrk="1" hangingPunct="1">
              <a:lnSpc>
                <a:spcPct val="80000"/>
              </a:lnSpc>
              <a:buFont typeface="Wingdings" pitchFamily="2" charset="2"/>
              <a:buNone/>
            </a:pPr>
            <a:endParaRPr lang="en-US" sz="2800" smtClean="0"/>
          </a:p>
          <a:p>
            <a:pPr marL="0" indent="0" eaLnBrk="1" hangingPunct="1">
              <a:lnSpc>
                <a:spcPct val="80000"/>
              </a:lnSpc>
              <a:buFont typeface="Wingdings" pitchFamily="2" charset="2"/>
              <a:buNone/>
            </a:pPr>
            <a:r>
              <a:rPr lang="en-US" sz="2800" smtClean="0"/>
              <a:t>The principal compounds or ores are oxides and sulphides.</a:t>
            </a:r>
          </a:p>
          <a:p>
            <a:pPr marL="0" indent="0" eaLnBrk="1" hangingPunct="1">
              <a:lnSpc>
                <a:spcPct val="80000"/>
              </a:lnSpc>
              <a:buFont typeface="Wingdings" pitchFamily="2" charset="2"/>
              <a:buNone/>
            </a:pPr>
            <a:r>
              <a:rPr lang="en-US" sz="2800" smtClean="0"/>
              <a:t>The extraction process is:</a:t>
            </a:r>
          </a:p>
          <a:p>
            <a:pPr marL="0" indent="0" eaLnBrk="1" hangingPunct="1">
              <a:lnSpc>
                <a:spcPct val="80000"/>
              </a:lnSpc>
              <a:buFont typeface="Wingdings" pitchFamily="2" charset="2"/>
              <a:buNone/>
            </a:pPr>
            <a:r>
              <a:rPr lang="en-US" sz="2800" smtClean="0"/>
              <a:t>                            Compound → Metal</a:t>
            </a:r>
          </a:p>
          <a:p>
            <a:pPr marL="0" indent="0" eaLnBrk="1" hangingPunct="1">
              <a:lnSpc>
                <a:spcPct val="80000"/>
              </a:lnSpc>
              <a:buFont typeface="Wingdings" pitchFamily="2" charset="2"/>
              <a:buNone/>
            </a:pPr>
            <a:endParaRPr lang="en-US" sz="2800" smtClean="0"/>
          </a:p>
          <a:p>
            <a:pPr marL="0" indent="0" eaLnBrk="1" hangingPunct="1">
              <a:lnSpc>
                <a:spcPct val="80000"/>
              </a:lnSpc>
              <a:buFont typeface="Wingdings" pitchFamily="2" charset="2"/>
              <a:buNone/>
            </a:pPr>
            <a:r>
              <a:rPr lang="en-US" sz="2800" smtClean="0"/>
              <a:t>Metals spontaneously react with any liquid or gaseous environment in which they are placed and a corrosion product is produced which is very similar to the original ore from which the metal was obtained. </a:t>
            </a:r>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0E501B-FC36-4074-85FA-244D33423D39}" type="datetime1">
              <a:rPr lang="en-US" sz="1400" smtClean="0"/>
              <a:pPr eaLnBrk="1" hangingPunct="1"/>
              <a:t>1/28/2014</a:t>
            </a:fld>
            <a:endParaRPr lang="en-US" sz="1400" smtClean="0"/>
          </a:p>
        </p:txBody>
      </p:sp>
      <p:sp>
        <p:nvSpPr>
          <p:cNvPr id="23555" name="Slide Number Placeholder 3"/>
          <p:cNvSpPr>
            <a:spLocks noGrp="1"/>
          </p:cNvSpPr>
          <p:nvPr>
            <p:ph type="sldNum" sz="quarter" idx="12"/>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300DA2-9714-4416-BBC0-5232585F91B2}" type="slidenum">
              <a:rPr lang="en-US" sz="1400" smtClean="0"/>
              <a:pPr eaLnBrk="1" hangingPunct="1"/>
              <a:t>9</a:t>
            </a:fld>
            <a:endParaRPr lang="en-US" sz="1400" smtClean="0"/>
          </a:p>
        </p:txBody>
      </p:sp>
      <p:pic>
        <p:nvPicPr>
          <p:cNvPr id="23556" name="Picture 4" descr="01_natural_process_of_corrosio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solidFill>
            <a:srgbClr val="FFFFFF"/>
          </a:solidFill>
          <a:ln w="9525">
            <a:solidFill>
              <a:schemeClr val="bg1"/>
            </a:solidFill>
            <a:miter lim="800000"/>
            <a:headEnd/>
            <a:tailEnd/>
          </a:ln>
        </p:spPr>
      </p:pic>
      <p:sp>
        <p:nvSpPr>
          <p:cNvPr id="23557" name="Text Box 7"/>
          <p:cNvSpPr txBox="1">
            <a:spLocks noChangeArrowheads="1"/>
          </p:cNvSpPr>
          <p:nvPr/>
        </p:nvSpPr>
        <p:spPr bwMode="auto">
          <a:xfrm>
            <a:off x="1295400" y="1447800"/>
            <a:ext cx="7391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IN"/>
          </a:p>
        </p:txBody>
      </p:sp>
      <p:sp>
        <p:nvSpPr>
          <p:cNvPr id="23558" name="Text Box 8"/>
          <p:cNvSpPr txBox="1">
            <a:spLocks noChangeArrowheads="1"/>
          </p:cNvSpPr>
          <p:nvPr/>
        </p:nvSpPr>
        <p:spPr bwMode="auto">
          <a:xfrm>
            <a:off x="838200" y="457200"/>
            <a:ext cx="7772400" cy="835025"/>
          </a:xfrm>
          <a:prstGeom prst="rect">
            <a:avLst/>
          </a:prstGeom>
          <a:solidFill>
            <a:srgbClr val="FFCC66"/>
          </a:solidFill>
          <a:ln w="12700" cap="sq">
            <a:solidFill>
              <a:srgbClr val="FFCC66"/>
            </a:solidFill>
            <a:miter lim="800000"/>
            <a:headEnd type="none" w="sm" len="sm"/>
            <a:tailEnd type="none" w="sm" len="sm"/>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solidFill>
                  <a:schemeClr val="bg1"/>
                </a:solidFill>
              </a:rPr>
              <a:t>Corrosion – deterioration of materials by interaction with their environment</a:t>
            </a:r>
          </a:p>
        </p:txBody>
      </p:sp>
      <p:sp>
        <p:nvSpPr>
          <p:cNvPr id="85001" name="Rectangle 9"/>
          <p:cNvSpPr>
            <a:spLocks noChangeArrowheads="1"/>
          </p:cNvSpPr>
          <p:nvPr/>
        </p:nvSpPr>
        <p:spPr bwMode="auto">
          <a:xfrm>
            <a:off x="3886200" y="1752600"/>
            <a:ext cx="1447800" cy="1524000"/>
          </a:xfrm>
          <a:prstGeom prst="rect">
            <a:avLst/>
          </a:prstGeom>
          <a:gradFill rotWithShape="1">
            <a:gsLst>
              <a:gs pos="0">
                <a:schemeClr val="hlink"/>
              </a:gs>
              <a:gs pos="100000">
                <a:schemeClr val="hlink">
                  <a:gamma/>
                  <a:shade val="82353"/>
                  <a:invGamma/>
                </a:schemeClr>
              </a:gs>
            </a:gsLst>
            <a:path path="shape">
              <a:fillToRect l="50000" t="50000" r="50000" b="50000"/>
            </a:path>
          </a:gradFill>
          <a:ln w="12700" cap="sq">
            <a:solidFill>
              <a:schemeClr val="hlink"/>
            </a:solidFill>
            <a:miter lim="800000"/>
            <a:headEnd type="none" w="sm" len="sm"/>
            <a:tailEnd type="none" w="sm" len="sm"/>
          </a:ln>
          <a:effectLst/>
        </p:spPr>
        <p:txBody>
          <a:bodyPr wrap="none" anchor="ctr"/>
          <a:lstStyle/>
          <a:p>
            <a:pPr>
              <a:defRPr/>
            </a:pPr>
            <a:endParaRPr lang="en-US"/>
          </a:p>
        </p:txBody>
      </p:sp>
    </p:spTree>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Mountain">
  <a:themeElements>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fontScheme name="Mountai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Mountain 2">
        <a:dk1>
          <a:srgbClr val="000000"/>
        </a:dk1>
        <a:lt1>
          <a:srgbClr val="FFFFCC"/>
        </a:lt1>
        <a:dk2>
          <a:srgbClr val="000000"/>
        </a:dk2>
        <a:lt2>
          <a:srgbClr val="000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untai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Mountain 4">
        <a:dk1>
          <a:srgbClr val="000000"/>
        </a:dk1>
        <a:lt1>
          <a:srgbClr val="99FFFF"/>
        </a:lt1>
        <a:dk2>
          <a:srgbClr val="333300"/>
        </a:dk2>
        <a:lt2>
          <a:srgbClr val="99FFFF"/>
        </a:lt2>
        <a:accent1>
          <a:srgbClr val="FFCC66"/>
        </a:accent1>
        <a:accent2>
          <a:srgbClr val="0000FF"/>
        </a:accent2>
        <a:accent3>
          <a:srgbClr val="ADADAA"/>
        </a:accent3>
        <a:accent4>
          <a:srgbClr val="82DADA"/>
        </a:accent4>
        <a:accent5>
          <a:srgbClr val="FFE2B8"/>
        </a:accent5>
        <a:accent6>
          <a:srgbClr val="0000E7"/>
        </a:accent6>
        <a:hlink>
          <a:srgbClr val="CC00CC"/>
        </a:hlink>
        <a:folHlink>
          <a:srgbClr val="C0C0C0"/>
        </a:folHlink>
      </a:clrScheme>
      <a:clrMap bg1="dk2" tx1="lt1" bg2="dk1" tx2="lt2" accent1="accent1" accent2="accent2" accent3="accent3" accent4="accent4" accent5="accent5" accent6="accent6" hlink="hlink" folHlink="folHlink"/>
    </a:extraClrScheme>
    <a:extraClrScheme>
      <a:clrScheme name="Mountain 5">
        <a:dk1>
          <a:srgbClr val="868686"/>
        </a:dk1>
        <a:lt1>
          <a:srgbClr val="FFFF99"/>
        </a:lt1>
        <a:dk2>
          <a:srgbClr val="993300"/>
        </a:dk2>
        <a:lt2>
          <a:srgbClr val="99FFFF"/>
        </a:lt2>
        <a:accent1>
          <a:srgbClr val="CBCBCB"/>
        </a:accent1>
        <a:accent2>
          <a:srgbClr val="0066FF"/>
        </a:accent2>
        <a:accent3>
          <a:srgbClr val="CAADAA"/>
        </a:accent3>
        <a:accent4>
          <a:srgbClr val="DADA82"/>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Designs\Mountain.pot</Template>
  <TotalTime>7351</TotalTime>
  <Words>3293</Words>
  <Application>Microsoft Office PowerPoint</Application>
  <PresentationFormat>On-screen Show (4:3)</PresentationFormat>
  <Paragraphs>495</Paragraphs>
  <Slides>60</Slides>
  <Notes>60</Notes>
  <HiddenSlides>1</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Mountain</vt:lpstr>
      <vt:lpstr>Slide 1</vt:lpstr>
      <vt:lpstr>Slide 2</vt:lpstr>
      <vt:lpstr>Impact of air pollution</vt:lpstr>
      <vt:lpstr>Atmospheric corrosion -costs</vt:lpstr>
      <vt:lpstr>Slide 5</vt:lpstr>
      <vt:lpstr>Indirect damages</vt:lpstr>
      <vt:lpstr>Indirect damages</vt:lpstr>
      <vt:lpstr>Compound → Metal</vt:lpstr>
      <vt:lpstr>Slide 9</vt:lpstr>
      <vt:lpstr>Slide 10</vt:lpstr>
      <vt:lpstr>dry corrosion</vt:lpstr>
      <vt:lpstr>Slide 12</vt:lpstr>
      <vt:lpstr>Slide 13</vt:lpstr>
      <vt:lpstr>Slide 14</vt:lpstr>
      <vt:lpstr>Slide 15</vt:lpstr>
      <vt:lpstr>WET CORROSION </vt:lpstr>
      <vt:lpstr>Wet corrosion</vt:lpstr>
      <vt:lpstr>Slide 18</vt:lpstr>
      <vt:lpstr>Slide 19</vt:lpstr>
      <vt:lpstr>Slide 20</vt:lpstr>
      <vt:lpstr>Slide 21</vt:lpstr>
      <vt:lpstr>Slide 22</vt:lpstr>
      <vt:lpstr>Slide 23</vt:lpstr>
      <vt:lpstr>Slide 24</vt:lpstr>
      <vt:lpstr>Slide 25</vt:lpstr>
      <vt:lpstr>Time of Wetness (TOW) </vt:lpstr>
      <vt:lpstr>Time of Wetness (TOW)</vt:lpstr>
      <vt:lpstr>Time of Wetness (TOW)</vt:lpstr>
      <vt:lpstr>Time of Wetness (TOW)</vt:lpstr>
      <vt:lpstr>Time of Wetness (TOW)</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Corrosion cell and Cathodic protection  (Schematic)</vt:lpstr>
      <vt:lpstr>Slide 54</vt:lpstr>
      <vt:lpstr>Slide 55</vt:lpstr>
      <vt:lpstr>Slide 56</vt:lpstr>
      <vt:lpstr>Slide 57</vt:lpstr>
      <vt:lpstr>Corrosivity</vt:lpstr>
      <vt:lpstr>Slide 59</vt:lpstr>
      <vt:lpstr>Slide 60</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escobia</dc:creator>
  <cp:lastModifiedBy>ANAM</cp:lastModifiedBy>
  <cp:revision>60</cp:revision>
  <dcterms:created xsi:type="dcterms:W3CDTF">2002-10-18T14:20:40Z</dcterms:created>
  <dcterms:modified xsi:type="dcterms:W3CDTF">2014-01-28T03:06:21Z</dcterms:modified>
</cp:coreProperties>
</file>